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jpeg"  /><Relationship Id="rId12" Type="http://schemas.openxmlformats.org/officeDocument/2006/relationships/image" Target="../media/image122.png"  /><Relationship Id="rId13" Type="http://schemas.openxmlformats.org/officeDocument/2006/relationships/image" Target="../media/image129.png"  /><Relationship Id="rId14" Type="http://schemas.openxmlformats.org/officeDocument/2006/relationships/image" Target="../media/image130.png"  /><Relationship Id="rId15" Type="http://schemas.openxmlformats.org/officeDocument/2006/relationships/image" Target="../media/image131.png"  /><Relationship Id="rId16" Type="http://schemas.openxmlformats.org/officeDocument/2006/relationships/image" Target="../media/image132.png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21.png"  /><Relationship Id="rId23" Type="http://schemas.openxmlformats.org/officeDocument/2006/relationships/image" Target="../media/image22.png"  /><Relationship Id="rId24" Type="http://schemas.openxmlformats.org/officeDocument/2006/relationships/image" Target="../media/image23.png"  /><Relationship Id="rId25" Type="http://schemas.openxmlformats.org/officeDocument/2006/relationships/image" Target="../media/image24.png"  /><Relationship Id="rId26" Type="http://schemas.openxmlformats.org/officeDocument/2006/relationships/image" Target="../media/image25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2.png"  /><Relationship Id="rId11" Type="http://schemas.openxmlformats.org/officeDocument/2006/relationships/image" Target="../media/image143.png"  /><Relationship Id="rId12" Type="http://schemas.openxmlformats.org/officeDocument/2006/relationships/image" Target="../media/image144.png"  /><Relationship Id="rId13" Type="http://schemas.openxmlformats.org/officeDocument/2006/relationships/image" Target="../media/image145.png"  /><Relationship Id="rId14" Type="http://schemas.openxmlformats.org/officeDocument/2006/relationships/image" Target="../media/image146.png"  /><Relationship Id="rId15" Type="http://schemas.openxmlformats.org/officeDocument/2006/relationships/image" Target="../media/image147.png"  /><Relationship Id="rId16" Type="http://schemas.openxmlformats.org/officeDocument/2006/relationships/image" Target="../media/image148.png"  /><Relationship Id="rId17" Type="http://schemas.openxmlformats.org/officeDocument/2006/relationships/image" Target="../media/image149.png"  /><Relationship Id="rId18" Type="http://schemas.openxmlformats.org/officeDocument/2006/relationships/image" Target="../media/image150.png"  /><Relationship Id="rId19" Type="http://schemas.openxmlformats.org/officeDocument/2006/relationships/image" Target="../media/image151.png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Relationship Id="rId8" Type="http://schemas.openxmlformats.org/officeDocument/2006/relationships/image" Target="../media/image140.png"  /><Relationship Id="rId9" Type="http://schemas.openxmlformats.org/officeDocument/2006/relationships/image" Target="../media/image1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0.png"  /><Relationship Id="rId11" Type="http://schemas.openxmlformats.org/officeDocument/2006/relationships/image" Target="../media/image161.png"  /><Relationship Id="rId12" Type="http://schemas.openxmlformats.org/officeDocument/2006/relationships/image" Target="../media/image162.png"  /><Relationship Id="rId13" Type="http://schemas.openxmlformats.org/officeDocument/2006/relationships/image" Target="../media/image163.png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Relationship Id="rId6" Type="http://schemas.openxmlformats.org/officeDocument/2006/relationships/image" Target="../media/image156.png"  /><Relationship Id="rId7" Type="http://schemas.openxmlformats.org/officeDocument/2006/relationships/image" Target="../media/image157.png"  /><Relationship Id="rId8" Type="http://schemas.openxmlformats.org/officeDocument/2006/relationships/image" Target="../media/image158.png"  /><Relationship Id="rId9" Type="http://schemas.openxmlformats.org/officeDocument/2006/relationships/image" Target="../media/image15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1.png"  /><Relationship Id="rId11" Type="http://schemas.openxmlformats.org/officeDocument/2006/relationships/image" Target="../media/image172.png"  /><Relationship Id="rId2" Type="http://schemas.openxmlformats.org/officeDocument/2006/relationships/image" Target="../media/image152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6.png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19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8.png"  /><Relationship Id="rId20" Type="http://schemas.openxmlformats.org/officeDocument/2006/relationships/image" Target="../media/image46.png"  /><Relationship Id="rId21" Type="http://schemas.openxmlformats.org/officeDocument/2006/relationships/image" Target="../media/image47.png"  /><Relationship Id="rId22" Type="http://schemas.openxmlformats.org/officeDocument/2006/relationships/image" Target="../media/image48.png"  /><Relationship Id="rId23" Type="http://schemas.openxmlformats.org/officeDocument/2006/relationships/image" Target="../media/image49.png"  /><Relationship Id="rId24" Type="http://schemas.openxmlformats.org/officeDocument/2006/relationships/image" Target="../media/image50.png"  /><Relationship Id="rId25" Type="http://schemas.openxmlformats.org/officeDocument/2006/relationships/image" Target="../media/image51.png"  /><Relationship Id="rId26" Type="http://schemas.openxmlformats.org/officeDocument/2006/relationships/image" Target="../media/image52.png"  /><Relationship Id="rId27" Type="http://schemas.openxmlformats.org/officeDocument/2006/relationships/image" Target="../media/image53.png"  /><Relationship Id="rId28" Type="http://schemas.openxmlformats.org/officeDocument/2006/relationships/image" Target="../media/image54.png"  /><Relationship Id="rId29" Type="http://schemas.openxmlformats.org/officeDocument/2006/relationships/image" Target="../media/image55.png"  /><Relationship Id="rId3" Type="http://schemas.openxmlformats.org/officeDocument/2006/relationships/image" Target="../media/image29.png"  /><Relationship Id="rId30" Type="http://schemas.openxmlformats.org/officeDocument/2006/relationships/image" Target="../media/image56.png"  /><Relationship Id="rId31" Type="http://schemas.openxmlformats.org/officeDocument/2006/relationships/image" Target="../media/image57.png"  /><Relationship Id="rId32" Type="http://schemas.openxmlformats.org/officeDocument/2006/relationships/image" Target="../media/image58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12" Type="http://schemas.openxmlformats.org/officeDocument/2006/relationships/image" Target="../media/image75.png"  /><Relationship Id="rId13" Type="http://schemas.openxmlformats.org/officeDocument/2006/relationships/image" Target="../media/image76.png"  /><Relationship Id="rId14" Type="http://schemas.openxmlformats.org/officeDocument/2006/relationships/image" Target="../media/image77.png"  /><Relationship Id="rId15" Type="http://schemas.openxmlformats.org/officeDocument/2006/relationships/image" Target="../media/image78.png"  /><Relationship Id="rId16" Type="http://schemas.openxmlformats.org/officeDocument/2006/relationships/image" Target="../media/image79.png"  /><Relationship Id="rId17" Type="http://schemas.openxmlformats.org/officeDocument/2006/relationships/image" Target="../media/image80.png"  /><Relationship Id="rId18" Type="http://schemas.openxmlformats.org/officeDocument/2006/relationships/image" Target="../media/image81.png"  /><Relationship Id="rId19" Type="http://schemas.openxmlformats.org/officeDocument/2006/relationships/image" Target="../media/image82.png"  /><Relationship Id="rId2" Type="http://schemas.openxmlformats.org/officeDocument/2006/relationships/image" Target="../media/image65.png"  /><Relationship Id="rId20" Type="http://schemas.openxmlformats.org/officeDocument/2006/relationships/image" Target="../media/image83.png"  /><Relationship Id="rId21" Type="http://schemas.openxmlformats.org/officeDocument/2006/relationships/image" Target="../media/image84.png"  /><Relationship Id="rId22" Type="http://schemas.openxmlformats.org/officeDocument/2006/relationships/image" Target="../media/image85.png"  /><Relationship Id="rId23" Type="http://schemas.openxmlformats.org/officeDocument/2006/relationships/image" Target="../media/image86.png"  /><Relationship Id="rId24" Type="http://schemas.openxmlformats.org/officeDocument/2006/relationships/image" Target="../media/image87.png"  /><Relationship Id="rId25" Type="http://schemas.openxmlformats.org/officeDocument/2006/relationships/image" Target="../media/image88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.png"  /><Relationship Id="rId11" Type="http://schemas.openxmlformats.org/officeDocument/2006/relationships/image" Target="../media/image98.png"  /><Relationship Id="rId12" Type="http://schemas.openxmlformats.org/officeDocument/2006/relationships/image" Target="../media/image99.png"  /><Relationship Id="rId13" Type="http://schemas.openxmlformats.org/officeDocument/2006/relationships/image" Target="../media/image100.png"  /><Relationship Id="rId14" Type="http://schemas.openxmlformats.org/officeDocument/2006/relationships/image" Target="../media/image101.png"  /><Relationship Id="rId15" Type="http://schemas.openxmlformats.org/officeDocument/2006/relationships/image" Target="../media/image102.png"  /><Relationship Id="rId16" Type="http://schemas.openxmlformats.org/officeDocument/2006/relationships/image" Target="../media/image103.png"  /><Relationship Id="rId17" Type="http://schemas.openxmlformats.org/officeDocument/2006/relationships/image" Target="../media/image104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109.emf"  /><Relationship Id="rId12" Type="http://schemas.openxmlformats.org/officeDocument/2006/relationships/image" Target="../media/image110.png"  /><Relationship Id="rId13" Type="http://schemas.openxmlformats.org/officeDocument/2006/relationships/image" Target="../media/image109.emf"  /><Relationship Id="rId14" Type="http://schemas.openxmlformats.org/officeDocument/2006/relationships/image" Target="../media/image110.png"  /><Relationship Id="rId15" Type="http://schemas.openxmlformats.org/officeDocument/2006/relationships/image" Target="../media/image114.png"  /><Relationship Id="rId16" Type="http://schemas.openxmlformats.org/officeDocument/2006/relationships/image" Target="../media/image114.png"  /><Relationship Id="rId17" Type="http://schemas.openxmlformats.org/officeDocument/2006/relationships/image" Target="../media/image114.png"  /><Relationship Id="rId18" Type="http://schemas.openxmlformats.org/officeDocument/2006/relationships/image" Target="../media/image115.emf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emf"  /><Relationship Id="rId7" Type="http://schemas.openxmlformats.org/officeDocument/2006/relationships/image" Target="../media/image110.png"  /><Relationship Id="rId8" Type="http://schemas.openxmlformats.org/officeDocument/2006/relationships/image" Target="../media/image111.emf"  /><Relationship Id="rId9" Type="http://schemas.openxmlformats.org/officeDocument/2006/relationships/image" Target="../media/image11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109.emf"  /><Relationship Id="rId12" Type="http://schemas.openxmlformats.org/officeDocument/2006/relationships/image" Target="../media/image110.png"  /><Relationship Id="rId13" Type="http://schemas.openxmlformats.org/officeDocument/2006/relationships/image" Target="../media/image109.emf"  /><Relationship Id="rId14" Type="http://schemas.openxmlformats.org/officeDocument/2006/relationships/image" Target="../media/image110.png"  /><Relationship Id="rId15" Type="http://schemas.openxmlformats.org/officeDocument/2006/relationships/image" Target="../media/image114.png"  /><Relationship Id="rId16" Type="http://schemas.openxmlformats.org/officeDocument/2006/relationships/image" Target="../media/image114.png"  /><Relationship Id="rId17" Type="http://schemas.openxmlformats.org/officeDocument/2006/relationships/image" Target="../media/image114.png"  /><Relationship Id="rId18" Type="http://schemas.openxmlformats.org/officeDocument/2006/relationships/image" Target="../media/image115.emf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08.png"  /><Relationship Id="rId6" Type="http://schemas.openxmlformats.org/officeDocument/2006/relationships/image" Target="../media/image109.emf"  /><Relationship Id="rId7" Type="http://schemas.openxmlformats.org/officeDocument/2006/relationships/image" Target="../media/image110.png"  /><Relationship Id="rId8" Type="http://schemas.openxmlformats.org/officeDocument/2006/relationships/image" Target="../media/image111.emf"  /><Relationship Id="rId9" Type="http://schemas.openxmlformats.org/officeDocument/2006/relationships/image" Target="../media/image112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5257801" y="2511425"/>
            <a:ext cx="77723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b050"/>
                </a:solidFill>
                <a:latin typeface="Calibri"/>
                <a:ea typeface="맑은 고딕"/>
                <a:cs typeface="Times New Roman"/>
              </a:rPr>
              <a:t>M</a:t>
            </a: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artpa</a:t>
            </a: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b050"/>
                </a:solidFill>
                <a:latin typeface="Calibri"/>
                <a:ea typeface="맑은 고딕"/>
                <a:cs typeface="Times New Roman"/>
              </a:rPr>
              <a:t>L</a:t>
            </a: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m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5943601" y="4686300"/>
            <a:ext cx="6400799" cy="1752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내 손바닥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(paLm)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 안에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똑똑한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(sMart)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맑은 고딕"/>
              </a:rPr>
              <a:t> 농장입니다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8c8c8c"/>
                </a:solidFill>
                <a:latin typeface="Calibri"/>
                <a:ea typeface="맑은 고딕"/>
                <a:cs typeface="Times New Roman"/>
              </a:rPr>
              <a:t>.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8c8c8c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78" name=""/>
          <p:cNvGrpSpPr/>
          <p:nvPr/>
        </p:nvGrpSpPr>
        <p:grpSpPr>
          <a:xfrm rot="0">
            <a:off x="1371600" y="1668802"/>
            <a:ext cx="16504103" cy="8199097"/>
            <a:chOff x="107499" y="1211605"/>
            <a:chExt cx="9324531" cy="5646395"/>
          </a:xfrm>
        </p:grpSpPr>
        <p:sp>
          <p:nvSpPr>
            <p:cNvPr id="79" name=""/>
            <p:cNvSpPr txBox="1"/>
            <p:nvPr/>
          </p:nvSpPr>
          <p:spPr>
            <a:xfrm>
              <a:off x="4860032" y="4293092"/>
              <a:ext cx="4571998" cy="374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chemeClr val="dk1"/>
                </a:buClr>
                <a:buNone/>
                <a:defRPr/>
              </a:pPr>
              <a:r>
                <a:rPr lang="en-US" altLang="ko-KR" sz="3000" b="1">
                  <a:solidFill>
                    <a:schemeClr val="dk1"/>
                  </a:solidFill>
                  <a:effectLst/>
                </a:rPr>
                <a:t>4. Server</a:t>
              </a:r>
              <a:endParaRPr lang="en-US" altLang="ko-KR" sz="3000" b="1">
                <a:solidFill>
                  <a:schemeClr val="dk1"/>
                </a:solidFill>
                <a:effectLst/>
              </a:endParaRPr>
            </a:p>
          </p:txBody>
        </p:sp>
        <p:grpSp>
          <p:nvGrpSpPr>
            <p:cNvPr id="80" name=""/>
            <p:cNvGrpSpPr/>
            <p:nvPr/>
          </p:nvGrpSpPr>
          <p:grpSpPr>
            <a:xfrm rot="0">
              <a:off x="107499" y="1211605"/>
              <a:ext cx="8424938" cy="5646395"/>
              <a:chOff x="107501" y="1211606"/>
              <a:chExt cx="8424938" cy="5646394"/>
            </a:xfrm>
          </p:grpSpPr>
          <p:sp>
            <p:nvSpPr>
              <p:cNvPr id="81" name=""/>
              <p:cNvSpPr txBox="1"/>
              <p:nvPr/>
            </p:nvSpPr>
            <p:spPr>
              <a:xfrm>
                <a:off x="323523" y="1211606"/>
                <a:ext cx="1800200" cy="377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000" b="1"/>
                  <a:t>1.</a:t>
                </a:r>
                <a:r>
                  <a:rPr lang="ko-KR" altLang="en-US" sz="3000" b="1"/>
                  <a:t> </a:t>
                </a:r>
                <a:r>
                  <a:rPr lang="ko-KR" altLang="ko-KR" sz="3000" b="1"/>
                  <a:t>스마트팜</a:t>
                </a:r>
                <a:endParaRPr lang="ko-KR" altLang="ko-KR" sz="3000" b="1"/>
              </a:p>
            </p:txBody>
          </p:sp>
          <p:pic>
            <p:nvPicPr>
              <p:cNvPr id="82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4623" y="1556792"/>
                <a:ext cx="2423160" cy="1211580"/>
              </a:xfrm>
              <a:prstGeom prst="rect">
                <a:avLst/>
              </a:prstGeom>
            </p:spPr>
          </p:pic>
          <p:pic>
            <p:nvPicPr>
              <p:cNvPr id="83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52001" y="2848408"/>
                <a:ext cx="1512168" cy="1512168"/>
              </a:xfrm>
              <a:prstGeom prst="rect">
                <a:avLst/>
              </a:prstGeom>
            </p:spPr>
          </p:pic>
          <p:pic>
            <p:nvPicPr>
              <p:cNvPr id="84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93604" y="2876271"/>
                <a:ext cx="1150620" cy="990600"/>
              </a:xfrm>
              <a:prstGeom prst="rect">
                <a:avLst/>
              </a:prstGeom>
            </p:spPr>
          </p:pic>
          <p:sp>
            <p:nvSpPr>
              <p:cNvPr id="85" name=""/>
              <p:cNvSpPr txBox="1"/>
              <p:nvPr/>
            </p:nvSpPr>
            <p:spPr>
              <a:xfrm>
                <a:off x="4860032" y="1211606"/>
                <a:ext cx="2448272" cy="377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000" b="1"/>
                  <a:t>2.</a:t>
                </a:r>
                <a:r>
                  <a:rPr lang="ko-KR" altLang="en-US" sz="3000" b="1"/>
                  <a:t> </a:t>
                </a:r>
                <a:r>
                  <a:rPr lang="en-US" altLang="ko-KR" sz="3000" b="1"/>
                  <a:t>Front-end</a:t>
                </a:r>
                <a:endParaRPr lang="en-US" altLang="ko-KR" sz="3000" b="1"/>
              </a:p>
            </p:txBody>
          </p:sp>
          <p:pic>
            <p:nvPicPr>
              <p:cNvPr id="86" name="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7177980" y="4666828"/>
                <a:ext cx="1066427" cy="1066427"/>
              </a:xfrm>
              <a:prstGeom prst="rect">
                <a:avLst/>
              </a:prstGeom>
              <a:solidFill>
                <a:schemeClr val="lt1"/>
              </a:solidFill>
            </p:spPr>
          </p:pic>
          <p:pic>
            <p:nvPicPr>
              <p:cNvPr id="87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084675" y="2933563"/>
                <a:ext cx="1143508" cy="1143508"/>
              </a:xfrm>
              <a:prstGeom prst="rect">
                <a:avLst/>
              </a:prstGeom>
            </p:spPr>
          </p:pic>
          <p:pic>
            <p:nvPicPr>
              <p:cNvPr id="88" name="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7092280" y="2924944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89" name="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7092280" y="1556792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90" name="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133441" y="1781435"/>
                <a:ext cx="1080120" cy="1080120"/>
              </a:xfrm>
              <a:prstGeom prst="rect">
                <a:avLst/>
              </a:prstGeom>
            </p:spPr>
          </p:pic>
          <p:sp>
            <p:nvSpPr>
              <p:cNvPr id="91" name=""/>
              <p:cNvSpPr txBox="1"/>
              <p:nvPr/>
            </p:nvSpPr>
            <p:spPr>
              <a:xfrm>
                <a:off x="107501" y="4277093"/>
                <a:ext cx="2448272" cy="376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    <a:solidFill>
                      <a:srgbClr val="000000"/>
                    </a:solidFill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    <a:solidFill>
                      <a:srgbClr val="000000"/>
                    </a:solidFill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    <a:solidFill>
                      <a:srgbClr val="000000"/>
                    </a:solidFill>
                  </a:rPr>
                  <a:t>Back-end</a:t>
                </a:r>
    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2" name="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49008" y="4581128"/>
                <a:ext cx="2206768" cy="1224136"/>
              </a:xfrm>
              <a:prstGeom prst="rect">
                <a:avLst/>
              </a:prstGeom>
            </p:spPr>
          </p:pic>
          <p:pic>
            <p:nvPicPr>
              <p:cNvPr id="93" name="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53028" y="5867400"/>
                <a:ext cx="1150620" cy="990600"/>
              </a:xfrm>
              <a:prstGeom prst="rect">
                <a:avLst/>
              </a:prstGeom>
            </p:spPr>
          </p:pic>
          <p:pic>
            <p:nvPicPr>
              <p:cNvPr id="94" name="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691680" y="5561856"/>
                <a:ext cx="1296144" cy="1296144"/>
              </a:xfrm>
              <a:prstGeom prst="rect">
                <a:avLst/>
              </a:prstGeom>
            </p:spPr>
          </p:pic>
          <p:pic>
            <p:nvPicPr>
              <p:cNvPr id="95" name="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6948264" y="5836390"/>
                <a:ext cx="1584175" cy="832969"/>
              </a:xfrm>
              <a:prstGeom prst="rect">
                <a:avLst/>
              </a:prstGeom>
            </p:spPr>
          </p:pic>
          <p:pic>
            <p:nvPicPr>
              <p:cNvPr id="96" name="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5148064" y="4666828"/>
                <a:ext cx="1138436" cy="1138436"/>
              </a:xfrm>
              <a:prstGeom prst="rect">
                <a:avLst/>
              </a:prstGeom>
            </p:spPr>
          </p:pic>
          <p:pic>
            <p:nvPicPr>
              <p:cNvPr id="97" name="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021148" y="6021288"/>
                <a:ext cx="2143140" cy="602916"/>
              </a:xfrm>
              <a:prstGeom prst="rect">
                <a:avLst/>
              </a:prstGeom>
            </p:spPr>
          </p:pic>
        </p:grpSp>
      </p:grpSp>
      <p:sp>
        <p:nvSpPr>
          <p:cNvPr id="100" name=""/>
          <p:cNvSpPr txBox="1"/>
          <p:nvPr/>
        </p:nvSpPr>
        <p:spPr>
          <a:xfrm>
            <a:off x="7010400" y="0"/>
            <a:ext cx="8001000" cy="1303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</a:rPr>
              <a:t>적용 기술</a:t>
            </a:r>
            <a:endPara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<a:solidFill>
                <a:srgbClr val="289b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UI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  <a:endParaRPr lang="ko-KR" altLang="en-US" sz="800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IOT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  <a:endParaRPr lang="ko-KR" altLang="en-US" sz="8000">
              <a:solidFill>
                <a:schemeClr val="accent5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내농장관리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39544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UI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33456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WAS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39944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Broker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24120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IOT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880304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농장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6" idx="2"/>
          </p:cNvCxnSpPr>
          <p:nvPr/>
        </p:nvCxnSpPr>
        <p:spPr>
          <a:xfrm flipH="1">
            <a:off x="5471592" y="4135388"/>
            <a:ext cx="25152" cy="3960440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2"/>
          </p:cNvCxnSpPr>
          <p:nvPr/>
        </p:nvCxnSpPr>
        <p:spPr>
          <a:xfrm flipH="1">
            <a:off x="7362424" y="4135388"/>
            <a:ext cx="28232" cy="3960440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2"/>
          </p:cNvCxnSpPr>
          <p:nvPr/>
        </p:nvCxnSpPr>
        <p:spPr>
          <a:xfrm flipH="1">
            <a:off x="9078665" y="4135388"/>
            <a:ext cx="18479" cy="2592288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H="1">
            <a:off x="10663354" y="4135388"/>
            <a:ext cx="17966" cy="2520280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</p:cNvCxnSpPr>
          <p:nvPr/>
        </p:nvCxnSpPr>
        <p:spPr>
          <a:xfrm flipH="1">
            <a:off x="12312352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543600" y="4495428"/>
            <a:ext cx="1872208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03640" y="4279404"/>
            <a:ext cx="1172116" cy="2621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농장현상태요청</a:t>
            </a:r>
            <a:endParaRPr lang="ko-KR" altLang="en-US" sz="1100"/>
          </a:p>
        </p:txBody>
      </p:sp>
      <p:sp>
        <p:nvSpPr>
          <p:cNvPr id="37" name="직사각형 36"/>
          <p:cNvSpPr/>
          <p:nvPr/>
        </p:nvSpPr>
        <p:spPr>
          <a:xfrm>
            <a:off x="7308632" y="449542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308632" y="4816956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꺾인 연결선 39"/>
          <p:cNvCxnSpPr>
            <a:stCxn id="37" idx="3"/>
            <a:endCxn id="38" idx="3"/>
          </p:cNvCxnSpPr>
          <p:nvPr/>
        </p:nvCxnSpPr>
        <p:spPr>
          <a:xfrm>
            <a:off x="7380640" y="4603440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3800" y="4665866"/>
            <a:ext cx="117211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사용자정보확인</a:t>
            </a:r>
            <a:endParaRPr lang="ko-KR" altLang="en-US" sz="110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398224" y="5037996"/>
            <a:ext cx="172819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31832" y="5062746"/>
            <a:ext cx="118450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상태요청 </a:t>
            </a:r>
            <a:r>
              <a:rPr lang="en-US" altLang="ko-KR" sz="1100"/>
              <a:t>Publish</a:t>
            </a:r>
            <a:endParaRPr lang="ko-KR" altLang="en-US" sz="1100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9071992" y="5182012"/>
            <a:ext cx="1584176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201924" y="4957196"/>
            <a:ext cx="131939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상태요청 </a:t>
            </a:r>
            <a:r>
              <a:rPr lang="en-US" altLang="ko-KR" sz="1100"/>
              <a:t>Subscribe</a:t>
            </a:r>
            <a:endParaRPr lang="ko-KR" altLang="en-US" sz="110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0656168" y="5318396"/>
            <a:ext cx="172819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889776" y="5093580"/>
            <a:ext cx="105076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상태요청 신호</a:t>
            </a:r>
            <a:endParaRPr lang="ko-KR" altLang="en-US" sz="1100"/>
          </a:p>
        </p:txBody>
      </p:sp>
      <p:sp>
        <p:nvSpPr>
          <p:cNvPr id="55" name="직사각형 54"/>
          <p:cNvSpPr/>
          <p:nvPr/>
        </p:nvSpPr>
        <p:spPr>
          <a:xfrm>
            <a:off x="12220684" y="5317236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2220684" y="5638764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7" name="꺾인 연결선 56"/>
          <p:cNvCxnSpPr/>
          <p:nvPr/>
        </p:nvCxnSpPr>
        <p:spPr>
          <a:xfrm>
            <a:off x="12310276" y="5425248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55852" y="5487674"/>
            <a:ext cx="116106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농장상태 </a:t>
            </a:r>
            <a:r>
              <a:rPr lang="en-US" altLang="ko-KR" sz="1100"/>
              <a:t>Sensor</a:t>
            </a:r>
            <a:endParaRPr lang="ko-KR" altLang="en-US" sz="1100"/>
          </a:p>
        </p:txBody>
      </p:sp>
      <p:sp>
        <p:nvSpPr>
          <p:cNvPr id="59" name="직사각형 58"/>
          <p:cNvSpPr/>
          <p:nvPr/>
        </p:nvSpPr>
        <p:spPr>
          <a:xfrm>
            <a:off x="12240344" y="5742210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240344" y="606373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꺾인 연결선 60"/>
          <p:cNvCxnSpPr/>
          <p:nvPr/>
        </p:nvCxnSpPr>
        <p:spPr>
          <a:xfrm>
            <a:off x="12329936" y="5850222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275512" y="5912648"/>
            <a:ext cx="75087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농장사진</a:t>
            </a:r>
            <a:endParaRPr lang="ko-KR" altLang="en-US" sz="1100"/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10670252" y="6253340"/>
            <a:ext cx="164210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1131381" y="6037316"/>
            <a:ext cx="75200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</a:t>
            </a:r>
            <a:endParaRPr lang="ko-KR" altLang="en-US" sz="1100"/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9086076" y="6406147"/>
            <a:ext cx="1584176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216008" y="6181332"/>
            <a:ext cx="1368152" cy="41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Publish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7389432" y="6522162"/>
            <a:ext cx="172819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559824" y="6297346"/>
            <a:ext cx="132319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Subscribe</a:t>
            </a:r>
            <a:endParaRPr lang="ko-KR" altLang="en-US" sz="1100"/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5471592" y="7735788"/>
            <a:ext cx="188979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903640" y="7519764"/>
            <a:ext cx="105532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갱신</a:t>
            </a:r>
            <a:endParaRPr lang="ko-KR" altLang="en-US" sz="1100"/>
          </a:p>
        </p:txBody>
      </p:sp>
      <p:sp>
        <p:nvSpPr>
          <p:cNvPr id="75" name="직사각형 74"/>
          <p:cNvSpPr/>
          <p:nvPr/>
        </p:nvSpPr>
        <p:spPr>
          <a:xfrm>
            <a:off x="7976736" y="672767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ML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76" name="직선 연결선 75"/>
          <p:cNvCxnSpPr>
            <a:stCxn id="75" idx="2"/>
          </p:cNvCxnSpPr>
          <p:nvPr/>
        </p:nvCxnSpPr>
        <p:spPr>
          <a:xfrm flipH="1">
            <a:off x="8423920" y="7015708"/>
            <a:ext cx="10016" cy="1152128"/>
          </a:xfrm>
          <a:prstGeom prst="line">
            <a:avLst/>
          </a:prstGeom>
          <a:ln w="222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7378968" y="7330162"/>
            <a:ext cx="108012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30981" y="7140560"/>
            <a:ext cx="7519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상태예측</a:t>
            </a:r>
            <a:endParaRPr lang="ko-KR" altLang="en-US" sz="1100"/>
          </a:p>
        </p:txBody>
      </p:sp>
      <p:cxnSp>
        <p:nvCxnSpPr>
          <p:cNvPr id="86" name="직선 화살표 연결선 85"/>
          <p:cNvCxnSpPr/>
          <p:nvPr/>
        </p:nvCxnSpPr>
        <p:spPr>
          <a:xfrm flipH="1">
            <a:off x="7343800" y="7546186"/>
            <a:ext cx="108012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415808" y="7546186"/>
            <a:ext cx="1229082" cy="262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상태및 조치 정보</a:t>
            </a:r>
            <a:endParaRPr lang="ko-KR" altLang="en-US" sz="1100"/>
          </a:p>
        </p:txBody>
      </p:sp>
      <p:sp>
        <p:nvSpPr>
          <p:cNvPr id="90" name="직사각형 89"/>
          <p:cNvSpPr/>
          <p:nvPr/>
        </p:nvSpPr>
        <p:spPr>
          <a:xfrm>
            <a:off x="9342440" y="672767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File System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>
            <a:stCxn id="90" idx="2"/>
          </p:cNvCxnSpPr>
          <p:nvPr/>
        </p:nvCxnSpPr>
        <p:spPr>
          <a:xfrm>
            <a:off x="9799640" y="7015708"/>
            <a:ext cx="0" cy="1152128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8423920" y="7266946"/>
            <a:ext cx="136815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553852" y="7042130"/>
            <a:ext cx="1031051" cy="261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상태학습모델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IOT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  <a:endParaRPr lang="ko-KR" altLang="en-US" sz="8000">
              <a:solidFill>
                <a:schemeClr val="accent5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농장정보수집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32440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Broker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85992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IOT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536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농장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8" idx="2"/>
          </p:cNvCxnSpPr>
          <p:nvPr/>
        </p:nvCxnSpPr>
        <p:spPr>
          <a:xfrm flipH="1">
            <a:off x="8164488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H="1">
            <a:off x="6818040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</p:cNvCxnSpPr>
          <p:nvPr/>
        </p:nvCxnSpPr>
        <p:spPr>
          <a:xfrm flipH="1">
            <a:off x="5399584" y="4135388"/>
            <a:ext cx="25152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868344" y="5719564"/>
            <a:ext cx="129614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68344" y="5503540"/>
            <a:ext cx="118599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Publish</a:t>
            </a:r>
            <a:endParaRPr lang="ko-KR" altLang="en-US" sz="1100"/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5399584" y="4521850"/>
            <a:ext cx="1418456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91800" y="4260240"/>
            <a:ext cx="1057614" cy="262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상태요청 신호</a:t>
            </a:r>
            <a:endParaRPr lang="ko-KR" altLang="en-US" sz="1100"/>
          </a:p>
        </p:txBody>
      </p:sp>
      <p:sp>
        <p:nvSpPr>
          <p:cNvPr id="55" name="직사각형 54"/>
          <p:cNvSpPr/>
          <p:nvPr/>
        </p:nvSpPr>
        <p:spPr>
          <a:xfrm>
            <a:off x="5307916" y="4521850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07916" y="484337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7" name="꺾인 연결선 56"/>
          <p:cNvCxnSpPr/>
          <p:nvPr/>
        </p:nvCxnSpPr>
        <p:spPr>
          <a:xfrm>
            <a:off x="5397508" y="4629862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43084" y="4692288"/>
            <a:ext cx="115868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농장상태 </a:t>
            </a:r>
            <a:r>
              <a:rPr lang="en-US" altLang="ko-KR" sz="1100"/>
              <a:t>Sensor</a:t>
            </a:r>
            <a:endParaRPr lang="ko-KR" altLang="en-US" sz="1100"/>
          </a:p>
        </p:txBody>
      </p:sp>
      <p:sp>
        <p:nvSpPr>
          <p:cNvPr id="59" name="직사각형 58"/>
          <p:cNvSpPr/>
          <p:nvPr/>
        </p:nvSpPr>
        <p:spPr>
          <a:xfrm>
            <a:off x="5327576" y="4946824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327576" y="5268352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꺾인 연결선 60"/>
          <p:cNvCxnSpPr/>
          <p:nvPr/>
        </p:nvCxnSpPr>
        <p:spPr>
          <a:xfrm>
            <a:off x="5417168" y="5054836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362744" y="5117262"/>
            <a:ext cx="748923" cy="262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농장사진</a:t>
            </a:r>
            <a:endParaRPr lang="ko-KR" altLang="en-US" sz="110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5399584" y="5531124"/>
            <a:ext cx="149046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874797" y="5313938"/>
            <a:ext cx="750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</a:t>
            </a:r>
            <a:endParaRPr lang="ko-KR" altLang="en-US" sz="1100"/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8178572" y="5863580"/>
            <a:ext cx="1354068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164488" y="5575548"/>
            <a:ext cx="16561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</a:t>
            </a:r>
            <a:r>
              <a:rPr lang="en-US" altLang="ko-KR" sz="1100"/>
              <a:t>Subscribe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51" name="직사각형 50"/>
          <p:cNvSpPr/>
          <p:nvPr/>
        </p:nvSpPr>
        <p:spPr>
          <a:xfrm>
            <a:off x="6750916" y="4265210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750916" y="4586738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5" name="꺾인 연결선 64"/>
          <p:cNvCxnSpPr/>
          <p:nvPr/>
        </p:nvCxnSpPr>
        <p:spPr>
          <a:xfrm>
            <a:off x="6840508" y="4373222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962056" y="4413002"/>
            <a:ext cx="1025609" cy="2618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하루 </a:t>
            </a:r>
            <a:r>
              <a:rPr lang="en-US" altLang="ko-KR" sz="1100"/>
              <a:t>2</a:t>
            </a:r>
            <a:r>
              <a:rPr lang="ko-KR" altLang="en-US" sz="1100"/>
              <a:t>번 반복</a:t>
            </a:r>
            <a:endParaRPr lang="ko-KR" altLang="en-US" sz="1100"/>
          </a:p>
        </p:txBody>
      </p:sp>
      <p:sp>
        <p:nvSpPr>
          <p:cNvPr id="74" name="직사각형 73"/>
          <p:cNvSpPr/>
          <p:nvPr/>
        </p:nvSpPr>
        <p:spPr>
          <a:xfrm>
            <a:off x="9100592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Subscriber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stCxn id="74" idx="2"/>
          </p:cNvCxnSpPr>
          <p:nvPr/>
        </p:nvCxnSpPr>
        <p:spPr>
          <a:xfrm flipH="1">
            <a:off x="9519728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10418440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Database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83" name="직선 연결선 82"/>
          <p:cNvCxnSpPr>
            <a:stCxn id="82" idx="2"/>
          </p:cNvCxnSpPr>
          <p:nvPr/>
        </p:nvCxnSpPr>
        <p:spPr>
          <a:xfrm flipH="1">
            <a:off x="10837576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9532640" y="6007596"/>
            <a:ext cx="129614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532640" y="5791572"/>
            <a:ext cx="105535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 저장</a:t>
            </a:r>
            <a:endParaRPr lang="ko-KR" altLang="en-US" sz="1100"/>
          </a:p>
        </p:txBody>
      </p:sp>
      <p:sp>
        <p:nvSpPr>
          <p:cNvPr id="86" name="직사각형 85"/>
          <p:cNvSpPr/>
          <p:nvPr/>
        </p:nvSpPr>
        <p:spPr>
          <a:xfrm>
            <a:off x="11452928" y="6223620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</a:rPr>
              <a:t>ML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2"/>
          </p:cNvCxnSpPr>
          <p:nvPr/>
        </p:nvCxnSpPr>
        <p:spPr>
          <a:xfrm flipH="1">
            <a:off x="11880304" y="6511652"/>
            <a:ext cx="29824" cy="1152128"/>
          </a:xfrm>
          <a:prstGeom prst="line">
            <a:avLst/>
          </a:prstGeom>
          <a:ln w="222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10855160" y="6701254"/>
            <a:ext cx="108012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007173" y="6511652"/>
            <a:ext cx="7523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상태정보</a:t>
            </a:r>
            <a:endParaRPr lang="ko-KR" altLang="en-US" sz="1100"/>
          </a:p>
        </p:txBody>
      </p:sp>
      <p:sp>
        <p:nvSpPr>
          <p:cNvPr id="97" name="직사각형 96"/>
          <p:cNvSpPr/>
          <p:nvPr/>
        </p:nvSpPr>
        <p:spPr>
          <a:xfrm>
            <a:off x="12406064" y="3847356"/>
            <a:ext cx="914400" cy="288032"/>
          </a:xfrm>
          <a:prstGeom prst="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File System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>
            <a:stCxn id="97" idx="2"/>
          </p:cNvCxnSpPr>
          <p:nvPr/>
        </p:nvCxnSpPr>
        <p:spPr>
          <a:xfrm flipH="1">
            <a:off x="12825200" y="4135388"/>
            <a:ext cx="38064" cy="3528392"/>
          </a:xfrm>
          <a:prstGeom prst="line">
            <a:avLst/>
          </a:prstGeom>
          <a:ln w="2222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11817006" y="6838196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817006" y="7159724"/>
            <a:ext cx="72008" cy="21602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1" name="꺾인 연결선 100"/>
          <p:cNvCxnSpPr/>
          <p:nvPr/>
        </p:nvCxnSpPr>
        <p:spPr>
          <a:xfrm>
            <a:off x="11906598" y="6946208"/>
            <a:ext cx="12700" cy="321528"/>
          </a:xfrm>
          <a:prstGeom prst="bentConnector3">
            <a:avLst>
              <a:gd name="adj1" fmla="val 2838465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1852174" y="7008634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학습</a:t>
            </a:r>
            <a:endParaRPr lang="ko-KR" altLang="en-US" sz="1100"/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9549672" y="6106026"/>
            <a:ext cx="3312368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1167360" y="5890002"/>
            <a:ext cx="1201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상태이미지 저장</a:t>
            </a:r>
            <a:endParaRPr lang="ko-KR" altLang="en-US" sz="1100"/>
          </a:p>
        </p:txBody>
      </p:sp>
      <p:cxnSp>
        <p:nvCxnSpPr>
          <p:cNvPr id="110" name="직선 화살표 연결선 109"/>
          <p:cNvCxnSpPr/>
          <p:nvPr/>
        </p:nvCxnSpPr>
        <p:spPr>
          <a:xfrm flipH="1">
            <a:off x="11908352" y="6852436"/>
            <a:ext cx="93610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2006736" y="6610036"/>
            <a:ext cx="88998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상태이미지</a:t>
            </a:r>
            <a:endParaRPr lang="ko-KR" altLang="en-US" sz="1100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11880304" y="7554932"/>
            <a:ext cx="100811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1872389" y="7338954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학습모델저장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DB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  <a:endParaRPr lang="ko-KR" altLang="en-US" sz="8000">
              <a:solidFill>
                <a:schemeClr val="accent5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199" y="3051812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ERD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3735" y="1943100"/>
            <a:ext cx="12180530" cy="7929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-user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39522" y="4033996"/>
          <a:ext cx="5383177" cy="3238500"/>
        </p:xfrm>
        <a:graphic>
          <a:graphicData uri="http://schemas.openxmlformats.org/drawingml/2006/table">
            <a:tbl>
              <a:tblPr firstRow="1" bandRow="1"/>
              <a:tblGrid>
                <a:gridCol w="676275"/>
                <a:gridCol w="671501"/>
                <a:gridCol w="671501"/>
                <a:gridCol w="671501"/>
                <a:gridCol w="671501"/>
                <a:gridCol w="677896"/>
                <a:gridCol w="671501"/>
                <a:gridCol w="671501"/>
              </a:tblGrid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사용자와 관련된 테이블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이메일주소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비밀번호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is_active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활동여부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‘Y’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is_step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관리자여부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‘N’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date_joined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nick_name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1066798" y="5643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chemeClr val="accent5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-farm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39522" y="4110578"/>
          <a:ext cx="5383177" cy="2914649"/>
        </p:xfrm>
        <a:graphic>
          <a:graphicData uri="http://schemas.openxmlformats.org/drawingml/2006/table">
            <a:tbl>
              <a:tblPr firstRow="1" bandRow="1"/>
              <a:tblGrid>
                <a:gridCol w="676275"/>
                <a:gridCol w="671501"/>
                <a:gridCol w="671501"/>
                <a:gridCol w="671501"/>
                <a:gridCol w="671501"/>
                <a:gridCol w="677896"/>
                <a:gridCol w="671501"/>
                <a:gridCol w="671501"/>
              </a:tblGrid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Farm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농장 개요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farm_id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위치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start_date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시작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auto_control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자동화여부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‘N’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Use_yn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데이터 사용여부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‘Y’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1066798" y="4953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chemeClr val="accent5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-crop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551712" y="3944853"/>
          <a:ext cx="5392702" cy="3057525"/>
        </p:xfrm>
        <a:graphic>
          <a:graphicData uri="http://schemas.openxmlformats.org/drawingml/2006/table">
            <a:tbl>
              <a:tblPr firstRow="1" bandRow="1"/>
              <a:tblGrid>
                <a:gridCol w="685800"/>
                <a:gridCol w="671501"/>
                <a:gridCol w="671501"/>
                <a:gridCol w="671501"/>
                <a:gridCol w="671501"/>
                <a:gridCol w="677896"/>
                <a:gridCol w="671501"/>
                <a:gridCol w="671501"/>
              </a:tblGrid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CROP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농작물의 생육 환경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crop_temperature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crop_humidity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생육습도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crop_nutrition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영양환경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제목 2"/>
          <p:cNvSpPr>
            <a:spLocks noGrp="1"/>
          </p:cNvSpPr>
          <p:nvPr/>
        </p:nvSpPr>
        <p:spPr>
          <a:xfrm>
            <a:off x="1066798" y="5715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chemeClr val="accent5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 disease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67514" y="4135388"/>
          <a:ext cx="5383177" cy="2914649"/>
        </p:xfrm>
        <a:graphic>
          <a:graphicData uri="http://schemas.openxmlformats.org/drawingml/2006/table">
            <a:tbl>
              <a:tblPr firstRow="1" bandRow="1"/>
              <a:tblGrid>
                <a:gridCol w="676275"/>
                <a:gridCol w="671501"/>
                <a:gridCol w="671501"/>
                <a:gridCol w="671501"/>
                <a:gridCol w="671501"/>
                <a:gridCol w="677896"/>
                <a:gridCol w="671501"/>
                <a:gridCol w="671501"/>
              </a:tblGrid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disease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작물별 병충해 및 상태 이미지 등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disease_nm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disease_img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이미지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disease_symptom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병충해증상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disease_action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조치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/>
        </p:nvSpPr>
        <p:spPr>
          <a:xfrm>
            <a:off x="914400" y="4953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chemeClr val="accent5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29200" y="3195829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-sensored_data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451601" y="3991372"/>
          <a:ext cx="5383177" cy="4010026"/>
        </p:xfrm>
        <a:graphic>
          <a:graphicData uri="http://schemas.openxmlformats.org/drawingml/2006/table">
            <a:tbl>
              <a:tblPr firstRow="1" bandRow="1"/>
              <a:tblGrid>
                <a:gridCol w="676275"/>
                <a:gridCol w="671501"/>
                <a:gridCol w="671501"/>
                <a:gridCol w="671501"/>
                <a:gridCol w="671501"/>
                <a:gridCol w="677896"/>
                <a:gridCol w="671501"/>
                <a:gridCol w="671501"/>
              </a:tblGrid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sensored_data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센서로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읽어 들인 농장 환경 데이터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유저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farm_id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sensor_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수집일자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sensor_cnt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수집차수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co2_density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이산화탄소량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light_amount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조도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temperature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humidity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습도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nutrition_amt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양액량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float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status_img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상태이미지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predicted_status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상태예측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9550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제목 2"/>
          <p:cNvSpPr>
            <a:spLocks noGrp="1"/>
          </p:cNvSpPr>
          <p:nvPr/>
        </p:nvSpPr>
        <p:spPr>
          <a:xfrm>
            <a:off x="914400" y="266700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Times New Roman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chemeClr val="accent5"/>
                </a:solidFill>
                <a:latin typeface="Calibri"/>
                <a:ea typeface="맑은 고딕"/>
                <a:cs typeface="맑은 고딕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chemeClr val="accent5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681416" y="-3000946"/>
            <a:ext cx="7051983" cy="2967406"/>
            <a:chOff x="13681416" y="-3000946"/>
            <a:chExt cx="7051983" cy="29674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3681416" y="-3000946"/>
              <a:ext cx="7051983" cy="2967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002771" y="7722112"/>
            <a:ext cx="8695559" cy="8695559"/>
            <a:chOff x="8002771" y="7722112"/>
            <a:chExt cx="8695559" cy="8695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02771" y="7722112"/>
              <a:ext cx="8695559" cy="86955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-3707414" y="1691072"/>
            <a:ext cx="7414828" cy="7414828"/>
            <a:chOff x="-3633340" y="1774792"/>
            <a:chExt cx="7414828" cy="7414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633340" y="1774792"/>
              <a:ext cx="7414828" cy="74148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7873" y="484800"/>
            <a:ext cx="2536702" cy="229518"/>
            <a:chOff x="577873" y="484800"/>
            <a:chExt cx="2536702" cy="229518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577873" y="484800"/>
              <a:ext cx="335402" cy="229092"/>
              <a:chOff x="577873" y="484800"/>
              <a:chExt cx="335402" cy="229092"/>
            </a:xfrm>
          </p:grpSpPr>
          <p:grpSp>
            <p:nvGrpSpPr>
              <p:cNvPr id="1010" name="그룹 1010"/>
              <p:cNvGrpSpPr/>
              <p:nvPr/>
            </p:nvGrpSpPr>
            <p:grpSpPr>
              <a:xfrm rot="0">
                <a:off x="511924" y="550748"/>
                <a:ext cx="229092" cy="97194"/>
                <a:chOff x="511924" y="550748"/>
                <a:chExt cx="229092" cy="9719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rot="5400000">
                  <a:off x="511924" y="550748"/>
                  <a:ext cx="229092" cy="9719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 rot="0">
                <a:off x="684184" y="484800"/>
                <a:ext cx="229092" cy="229092"/>
                <a:chOff x="684184" y="484800"/>
                <a:chExt cx="229092" cy="22909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684184" y="484800"/>
                  <a:ext cx="229092" cy="2290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35579" y="411096"/>
              <a:ext cx="1518186" cy="4447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803515" y="415534"/>
            <a:ext cx="5992881" cy="4120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30674" y="9550773"/>
            <a:ext cx="684167" cy="4121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-5377562" y="-1999641"/>
            <a:ext cx="9426527" cy="3999282"/>
            <a:chOff x="-5377562" y="-1999641"/>
            <a:chExt cx="9426527" cy="39992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-5377562" y="-1999641"/>
              <a:ext cx="9426527" cy="399928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837523" y="7899404"/>
            <a:ext cx="2537578" cy="282083"/>
          </a:xfrm>
          <a:prstGeom prst="rect">
            <a:avLst/>
          </a:prstGeom>
        </p:spPr>
      </p:pic>
      <p:grpSp>
        <p:nvGrpSpPr>
          <p:cNvPr id="1013" name=""/>
          <p:cNvGrpSpPr/>
          <p:nvPr/>
        </p:nvGrpSpPr>
        <p:grpSpPr>
          <a:xfrm rot="0">
            <a:off x="814234" y="2091843"/>
            <a:ext cx="8172873" cy="3366047"/>
            <a:chOff x="814234" y="2091843"/>
            <a:chExt cx="8172873" cy="336604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814234" y="2223158"/>
              <a:ext cx="3234732" cy="3234732"/>
              <a:chOff x="814234" y="2223158"/>
              <a:chExt cx="3234732" cy="323473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14234" y="2223158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286009" y="3031783"/>
              <a:ext cx="4701098" cy="191340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070952" y="2091843"/>
              <a:ext cx="3308498" cy="1012984"/>
            </a:xfrm>
            <a:prstGeom prst="rect">
              <a:avLst/>
            </a:prstGeom>
          </p:spPr>
        </p:pic>
      </p:grpSp>
      <p:grpSp>
        <p:nvGrpSpPr>
          <p:cNvPr id="1016" name=""/>
          <p:cNvGrpSpPr/>
          <p:nvPr/>
        </p:nvGrpSpPr>
        <p:grpSpPr>
          <a:xfrm rot="0">
            <a:off x="10514340" y="6352088"/>
            <a:ext cx="7799558" cy="3366047"/>
            <a:chOff x="10514340" y="6352088"/>
            <a:chExt cx="7799558" cy="3366047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14340" y="6483403"/>
              <a:ext cx="3234732" cy="3234732"/>
              <a:chOff x="10514340" y="6483403"/>
              <a:chExt cx="3234732" cy="323473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0514340" y="6483403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4447524" y="6352088"/>
              <a:ext cx="2708498" cy="101298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448295" y="7251928"/>
              <a:ext cx="4865603" cy="1913403"/>
            </a:xfrm>
            <a:prstGeom prst="rect">
              <a:avLst/>
            </a:prstGeom>
          </p:spPr>
        </p:pic>
      </p:grpSp>
      <p:grpSp>
        <p:nvGrpSpPr>
          <p:cNvPr id="1015" name=""/>
          <p:cNvGrpSpPr/>
          <p:nvPr/>
        </p:nvGrpSpPr>
        <p:grpSpPr>
          <a:xfrm rot="0">
            <a:off x="814234" y="6352088"/>
            <a:ext cx="8695359" cy="3366047"/>
            <a:chOff x="814234" y="6352088"/>
            <a:chExt cx="8695359" cy="336604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814234" y="6483403"/>
              <a:ext cx="3234732" cy="3234732"/>
              <a:chOff x="814234" y="6483403"/>
              <a:chExt cx="3234732" cy="323473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814234" y="6483403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332261" y="6352088"/>
              <a:ext cx="4603432" cy="101298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254057" y="7260721"/>
              <a:ext cx="5255536" cy="2363622"/>
            </a:xfrm>
            <a:prstGeom prst="rect">
              <a:avLst/>
            </a:prstGeom>
          </p:spPr>
        </p:pic>
      </p:grpSp>
      <p:grpSp>
        <p:nvGrpSpPr>
          <p:cNvPr id="1014" name=""/>
          <p:cNvGrpSpPr/>
          <p:nvPr/>
        </p:nvGrpSpPr>
        <p:grpSpPr>
          <a:xfrm rot="0">
            <a:off x="10514340" y="2091843"/>
            <a:ext cx="7758016" cy="3379651"/>
            <a:chOff x="10514340" y="2091843"/>
            <a:chExt cx="7758016" cy="3379651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0514340" y="2223158"/>
              <a:ext cx="3234732" cy="3234732"/>
              <a:chOff x="10514340" y="2223158"/>
              <a:chExt cx="3234732" cy="323473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0514340" y="2223158"/>
                <a:ext cx="3234732" cy="323473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4049781" y="2091843"/>
              <a:ext cx="3267451" cy="101298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532704" y="3130967"/>
              <a:ext cx="4739651" cy="2340527"/>
            </a:xfrm>
            <a:prstGeom prst="rect">
              <a:avLst/>
            </a:prstGeom>
          </p:spPr>
        </p:pic>
      </p:grpSp>
      <p:sp>
        <p:nvSpPr>
          <p:cNvPr id="1017" name=""/>
          <p:cNvSpPr txBox="1"/>
          <p:nvPr/>
        </p:nvSpPr>
        <p:spPr>
          <a:xfrm>
            <a:off x="5410200" y="251460"/>
            <a:ext cx="12573000" cy="13106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Meet Up Team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rgbClr val="289b6e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21" name=""/>
          <p:cNvSpPr/>
          <p:nvPr/>
        </p:nvSpPr>
        <p:spPr>
          <a:xfrm>
            <a:off x="838200" y="2247900"/>
            <a:ext cx="3200400" cy="3200400"/>
          </a:xfrm>
          <a:prstGeom prst="ellipse">
            <a:avLst/>
          </a:prstGeom>
          <a:blipFill rotWithShape="1">
            <a:blip r:embed="rId25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2" name=""/>
          <p:cNvSpPr/>
          <p:nvPr/>
        </p:nvSpPr>
        <p:spPr>
          <a:xfrm>
            <a:off x="838199" y="6438900"/>
            <a:ext cx="3200400" cy="3200400"/>
          </a:xfrm>
          <a:prstGeom prst="ellipse">
            <a:avLst/>
          </a:prstGeom>
          <a:blipFill rotWithShape="1">
            <a:blip r:embed="rId26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3" name=""/>
          <p:cNvSpPr/>
          <p:nvPr/>
        </p:nvSpPr>
        <p:spPr>
          <a:xfrm>
            <a:off x="10515600" y="2247900"/>
            <a:ext cx="3200400" cy="3200400"/>
          </a:xfrm>
          <a:prstGeom prst="ellipse">
            <a:avLst/>
          </a:prstGeom>
          <a:blipFill rotWithShape="1">
            <a:blip r:embed="rId27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24" name=""/>
          <p:cNvSpPr/>
          <p:nvPr/>
        </p:nvSpPr>
        <p:spPr>
          <a:xfrm>
            <a:off x="10515600" y="6438900"/>
            <a:ext cx="3200400" cy="3200400"/>
          </a:xfrm>
          <a:prstGeom prst="ellipse">
            <a:avLst/>
          </a:prstGeom>
          <a:blipFill rotWithShape="1">
            <a:blip r:embed="rId28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accent5"/>
                </a:solidFill>
              </a:rPr>
              <a:t>DB </a:t>
            </a:r>
            <a:r>
              <a:rPr lang="ko-KR" altLang="en-US" sz="8000">
                <a:solidFill>
                  <a:schemeClr val="accent5"/>
                </a:solidFill>
              </a:rPr>
              <a:t>설계</a:t>
            </a:r>
            <a:endParaRPr lang="ko-KR" altLang="en-US" sz="8000">
              <a:solidFill>
                <a:schemeClr val="accent5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273788"/>
            <a:ext cx="8229600" cy="507512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테이블정의</a:t>
            </a:r>
            <a:r>
              <a:rPr lang="en-US" altLang="ko-KR"/>
              <a:t>-cure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5799" y="2857500"/>
          <a:ext cx="15167119" cy="7075812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895475"/>
                <a:gridCol w="1895475"/>
                <a:gridCol w="1891542"/>
                <a:gridCol w="1891542"/>
                <a:gridCol w="1905001"/>
                <a:gridCol w="1891542"/>
                <a:gridCol w="1891542"/>
              </a:tblGrid>
              <a:tr h="612058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D B 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서 버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192.188.7.10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User ID 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smartpalm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12058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 명 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CURE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작 성 일 자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2023.06.16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테이블타입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InnoDB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테이블공간명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테이블설명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 gridSpan="7"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농작물 상태별 조치 정보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번호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칼럼 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속성명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타입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길이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null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여부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초기값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Wingdings 2"/>
                          <a:ea typeface="Wingdings 2"/>
                          <a:cs typeface="Wingdings 2"/>
                          <a:sym typeface="Wingdings 2"/>
                        </a:rPr>
                        <a:t>KEY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Wingdings 2"/>
                        <a:ea typeface="Wingdings 2"/>
                        <a:cs typeface="Wingdings 2"/>
                        <a:sym typeface="Wingdings 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0e0e0"/>
                    </a:solidFill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crop_id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작물번호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disease_id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번호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PK/FK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58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action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병충해 관리방법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syptom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증상</a:t>
                      </a: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varchar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500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ctr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8714"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r">
                        <a:defRPr/>
                      </a:pP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525" tIns="9525" rIns="9525" bIns="0" anchor="b" anchorCtr="0"/>
                    <a:p>
                      <a:pPr algn="l">
                        <a:defRPr/>
                      </a:pPr>
                      <a:endParaRPr lang="ko-KR" altLang="en-US" sz="25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"/>
          <p:cNvGrpSpPr/>
          <p:nvPr/>
        </p:nvGrpSpPr>
        <p:grpSpPr>
          <a:xfrm rot="0">
            <a:off x="-6096000" y="-571499"/>
            <a:ext cx="25730046" cy="10549496"/>
            <a:chOff x="-5925905" y="-618343"/>
            <a:chExt cx="25559952" cy="10596339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439733" y="6294836"/>
              <a:ext cx="2918784" cy="10374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4874" y="9551420"/>
              <a:ext cx="1801510" cy="42657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925905" y="-618343"/>
              <a:ext cx="25559952" cy="347333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 rot="0">
              <a:off x="772402" y="1735026"/>
              <a:ext cx="4664421" cy="7749274"/>
              <a:chOff x="772402" y="1735026"/>
              <a:chExt cx="4664421" cy="77492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72402" y="1735026"/>
                <a:ext cx="4664421" cy="7749274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 rot="0">
              <a:off x="6482055" y="1735026"/>
              <a:ext cx="4993013" cy="7749274"/>
              <a:chOff x="6482055" y="1735026"/>
              <a:chExt cx="4993013" cy="77492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482055" y="1735026"/>
                <a:ext cx="4993013" cy="77492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2724816" y="1710710"/>
              <a:ext cx="4664421" cy="7749274"/>
              <a:chOff x="12724817" y="1710710"/>
              <a:chExt cx="4664421" cy="77492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2724817" y="1710710"/>
                <a:ext cx="4664421" cy="77492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025535" y="2351637"/>
              <a:ext cx="2309079" cy="101298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899650" y="2351637"/>
              <a:ext cx="2651936" cy="10129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163307" y="2351637"/>
              <a:ext cx="1971422" cy="10129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1191684" y="3385475"/>
              <a:ext cx="3085714" cy="1144141"/>
              <a:chOff x="1191684" y="3385475"/>
              <a:chExt cx="3085714" cy="11441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1684" y="3385475"/>
                <a:ext cx="3085714" cy="11441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2499688" y="4724738"/>
              <a:ext cx="2610235" cy="1972178"/>
              <a:chOff x="2499688" y="4724739"/>
              <a:chExt cx="2610235" cy="1972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499688" y="4724739"/>
                <a:ext cx="2610235" cy="19721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5546126" y="4803678"/>
              <a:ext cx="880180" cy="678358"/>
              <a:chOff x="5546126" y="4803678"/>
              <a:chExt cx="880180" cy="67835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5546126" y="4803678"/>
                <a:ext cx="880180" cy="6783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1654160" y="4803678"/>
              <a:ext cx="880180" cy="678358"/>
              <a:chOff x="11654160" y="4803678"/>
              <a:chExt cx="880180" cy="6783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654160" y="4803678"/>
                <a:ext cx="880180" cy="67835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799611" y="3343190"/>
              <a:ext cx="4557260" cy="146319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706399" y="3308428"/>
              <a:ext cx="2918784" cy="10374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 rot="0">
              <a:off x="13117190" y="4230703"/>
              <a:ext cx="2355435" cy="1824308"/>
              <a:chOff x="13117190" y="4230703"/>
              <a:chExt cx="2355435" cy="18243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3117190" y="4230703"/>
                <a:ext cx="2355435" cy="182430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6367824" y="5006866"/>
              <a:ext cx="5189736" cy="148769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622733" y="6294837"/>
              <a:ext cx="4759498" cy="14876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6538021" y="-775831"/>
            <a:ext cx="26077980" cy="34358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04726" y="2273256"/>
            <a:ext cx="6640632" cy="9707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870498" y="3320726"/>
            <a:ext cx="12028374" cy="10129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4017985" y="4574607"/>
            <a:ext cx="14861813" cy="101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2680869" y="5847778"/>
            <a:ext cx="13854336" cy="1012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287000" y="1638300"/>
            <a:ext cx="6400800" cy="4570501"/>
            <a:chOff x="10380900" y="1965192"/>
            <a:chExt cx="5901742" cy="3960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380900" y="1965192"/>
              <a:ext cx="5901742" cy="39609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16063" y="7316041"/>
            <a:ext cx="5623546" cy="1037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8882548" y="4229100"/>
            <a:ext cx="8110053" cy="4419600"/>
            <a:chOff x="9629975" y="5506620"/>
            <a:chExt cx="7119453" cy="3042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629975" y="5506620"/>
              <a:ext cx="7119453" cy="30420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5997248" y="-604581"/>
            <a:ext cx="25495848" cy="34358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1401" y="2288904"/>
            <a:ext cx="9059736" cy="1037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515267" y="2973466"/>
            <a:ext cx="10873070" cy="1487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32398" y="4098530"/>
            <a:ext cx="6171429" cy="5265000"/>
            <a:chOff x="1332398" y="4098530"/>
            <a:chExt cx="6171429" cy="5265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32398" y="4098530"/>
              <a:ext cx="6171429" cy="5265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090619" y="4663146"/>
            <a:ext cx="4135768" cy="4135768"/>
            <a:chOff x="11090619" y="4663146"/>
            <a:chExt cx="4135768" cy="4135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90619" y="4663146"/>
              <a:ext cx="4135768" cy="4135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826119" y="4098530"/>
            <a:ext cx="4633476" cy="4633476"/>
            <a:chOff x="6826119" y="4098530"/>
            <a:chExt cx="4633476" cy="4633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00000">
              <a:off x="6826119" y="4098530"/>
              <a:ext cx="4633476" cy="46334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0384"/>
            <a:ext cx="18285714" cy="88166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7096438" y="-604581"/>
            <a:ext cx="26646608" cy="34358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447800" y="1638300"/>
            <a:ext cx="9790487" cy="4069171"/>
            <a:chOff x="8419037" y="2031515"/>
            <a:chExt cx="9790487" cy="40691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19037" y="2031515"/>
              <a:ext cx="9790487" cy="4069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96171" y="5829300"/>
            <a:ext cx="6171429" cy="3758961"/>
            <a:chOff x="1656207" y="2031515"/>
            <a:chExt cx="6171429" cy="3758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56207" y="2031515"/>
              <a:ext cx="6171429" cy="3758961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7772400" y="5981700"/>
            <a:ext cx="3276600" cy="11791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250"/>
                <a:ea typeface="한컴 윤고딕 250"/>
              </a:rPr>
              <a:t>정확도 기준</a:t>
            </a:r>
            <a:r>
              <a:rPr lang="en-US" altLang="ko-KR">
                <a:latin typeface="한컴 윤고딕 250"/>
                <a:ea typeface="한컴 윤고딕 250"/>
              </a:rPr>
              <a:t>,</a:t>
            </a:r>
            <a:r>
              <a:rPr lang="ko-KR" altLang="en-US">
                <a:latin typeface="한컴 윤고딕 250"/>
                <a:ea typeface="한컴 윤고딕 250"/>
              </a:rPr>
              <a:t> 학습된 </a:t>
            </a:r>
            <a:r>
              <a:rPr lang="en-US" altLang="ko-KR">
                <a:latin typeface="한컴 윤고딕 250"/>
                <a:ea typeface="한컴 윤고딕 250"/>
              </a:rPr>
              <a:t>CNN</a:t>
            </a:r>
            <a:r>
              <a:rPr lang="ko-KR" altLang="en-US">
                <a:latin typeface="한컴 윤고딕 250"/>
                <a:ea typeface="한컴 윤고딕 250"/>
              </a:rPr>
              <a:t>모델이 다른 전이학습 모델에 비해 우수한 성능을 나타냄</a:t>
            </a:r>
            <a:r>
              <a:rPr lang="en-US" altLang="ko-KR">
                <a:latin typeface="한컴 윤고딕 250"/>
                <a:ea typeface="한컴 윤고딕 250"/>
              </a:rPr>
              <a:t>.</a:t>
            </a:r>
            <a:endParaRPr lang="en-US" altLang="ko-KR">
              <a:latin typeface="한컴 윤고딕 250"/>
              <a:ea typeface="한컴 윤고딕 25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287610" y="-672067"/>
            <a:ext cx="26817106" cy="35133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14400" y="3467100"/>
            <a:ext cx="102108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1524000" y="2705100"/>
            <a:ext cx="97536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우리 프로젝트 주소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???.???.???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5029200" y="1562100"/>
            <a:ext cx="7162800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5105400" y="342900"/>
            <a:ext cx="9677400" cy="1303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       향후 계획</a:t>
            </a:r>
            <a:endPara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<a:solidFill>
                <a:srgbClr val="289b6e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295400" y="2118360"/>
            <a:ext cx="8229600" cy="57683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➀</a:t>
            </a:r>
            <a:r>
              <a:rPr lang="en-US" altLang="ko-KR" sz="3000">
                <a:latin typeface="한컴 윤고딕 760"/>
                <a:ea typeface="한컴 윤고딕 760"/>
              </a:rPr>
              <a:t>On-line Market place</a:t>
            </a:r>
            <a:r>
              <a:rPr lang="ko-KR" altLang="en-US" sz="3000">
                <a:latin typeface="한컴 윤고딕 760"/>
                <a:ea typeface="한컴 윤고딕 760"/>
              </a:rPr>
              <a:t>와 연계</a:t>
            </a:r>
            <a:endParaRPr lang="ko-KR" altLang="en-US" sz="3000">
              <a:latin typeface="한컴 윤고딕 760"/>
              <a:ea typeface="한컴 윤고딕 760"/>
            </a:endParaRPr>
          </a:p>
          <a:p>
            <a:pPr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 </a:t>
            </a:r>
            <a:endParaRPr lang="en-US" altLang="ko-KR">
              <a:latin typeface="한컴 윤고딕 760"/>
              <a:ea typeface="한컴 윤고딕 760"/>
            </a:endParaRPr>
          </a:p>
          <a:p>
            <a:pPr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     </a:t>
            </a:r>
            <a:r>
              <a:rPr lang="en-US" altLang="ko-KR">
                <a:latin typeface="한컴 윤고딕 760"/>
                <a:ea typeface="한컴 윤고딕 760"/>
              </a:rPr>
              <a:t>1. </a:t>
            </a:r>
            <a:r>
              <a:rPr lang="ko-KR" altLang="en-US">
                <a:latin typeface="한컴 윤고딕 760"/>
                <a:ea typeface="한컴 윤고딕 760"/>
              </a:rPr>
              <a:t>생산자와 수요자를 직접 연계하여 작물의 상태를 개제하고 판매 또는 구입 중계할 수 있도록 한다</a:t>
            </a:r>
            <a:r>
              <a:rPr lang="en-US" altLang="ko-KR">
                <a:latin typeface="한컴 윤고딕 760"/>
                <a:ea typeface="한컴 윤고딕 760"/>
              </a:rPr>
              <a:t>.</a:t>
            </a:r>
            <a:endParaRPr lang="en-US" altLang="ko-KR">
              <a:latin typeface="한컴 윤고딕 760"/>
              <a:ea typeface="한컴 윤고딕 760"/>
            </a:endParaRPr>
          </a:p>
          <a:p>
            <a:pPr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      </a:t>
            </a:r>
            <a:r>
              <a:rPr lang="en-US" altLang="ko-KR">
                <a:latin typeface="한컴 윤고딕 760"/>
                <a:ea typeface="한컴 윤고딕 760"/>
              </a:rPr>
              <a:t>2. </a:t>
            </a:r>
            <a:r>
              <a:rPr lang="ko-KR" altLang="en-US">
                <a:latin typeface="한컴 윤고딕 760"/>
                <a:ea typeface="한컴 윤고딕 760"/>
              </a:rPr>
              <a:t>수요와 생산자의 공급량을 </a:t>
            </a:r>
            <a:r>
              <a:rPr lang="en-US" altLang="ko-KR">
                <a:latin typeface="한컴 윤고딕 760"/>
                <a:ea typeface="한컴 윤고딕 760"/>
              </a:rPr>
              <a:t>ML</a:t>
            </a:r>
            <a:r>
              <a:rPr lang="ko-KR" altLang="en-US">
                <a:latin typeface="한컴 윤고딕 760"/>
                <a:ea typeface="한컴 윤고딕 760"/>
              </a:rPr>
              <a:t>을 이용</a:t>
            </a:r>
            <a:r>
              <a:rPr lang="en-US" altLang="ko-KR">
                <a:latin typeface="한컴 윤고딕 760"/>
                <a:ea typeface="한컴 윤고딕 760"/>
              </a:rPr>
              <a:t>,</a:t>
            </a:r>
            <a:r>
              <a:rPr lang="ko-KR" altLang="en-US">
                <a:latin typeface="한컴 윤고딕 760"/>
                <a:ea typeface="한컴 윤고딕 760"/>
              </a:rPr>
              <a:t> 예측 하여 공급을 제어 할 수 있도록 한다</a:t>
            </a:r>
            <a:r>
              <a:rPr lang="en-US" altLang="ko-KR">
                <a:latin typeface="한컴 윤고딕 760"/>
                <a:ea typeface="한컴 윤고딕 760"/>
              </a:rPr>
              <a:t>.</a:t>
            </a:r>
            <a:endParaRPr lang="en-US" altLang="ko-KR">
              <a:latin typeface="한컴 윤고딕 760"/>
              <a:ea typeface="한컴 윤고딕 760"/>
            </a:endParaRPr>
          </a:p>
          <a:p>
            <a:pPr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	</a:t>
            </a:r>
            <a:endParaRPr lang="ko-KR" altLang="en-US">
              <a:latin typeface="한컴 윤고딕 760"/>
              <a:ea typeface="한컴 윤고딕 760"/>
            </a:endParaRP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➁</a:t>
            </a:r>
            <a:r>
              <a:rPr lang="ko-KR" altLang="en-US" sz="3000">
                <a:latin typeface="한컴 윤고딕 760"/>
                <a:ea typeface="한컴 윤고딕 760"/>
              </a:rPr>
              <a:t>적용 작물의 종류를 확대</a:t>
            </a:r>
            <a:endParaRPr lang="ko-KR" altLang="en-US" sz="3000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endParaRPr lang="ko-KR" altLang="en-US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r>
              <a:rPr lang="ko-KR" altLang="en-US">
                <a:latin typeface="한컴 윤고딕 760"/>
                <a:ea typeface="한컴 윤고딕 760"/>
              </a:rPr>
              <a:t>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 다양한 작물들에 대한 러닝 모델을 제공하여 고객들이 모든 원하는 작물들을 키울 수 있게 할 계획</a:t>
            </a:r>
            <a:endParaRPr lang="ko-KR" altLang="en-US">
              <a:latin typeface="한컴 윤고딕 760"/>
              <a:ea typeface="한컴 윤고딕 760"/>
            </a:endParaRP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➂</a:t>
            </a:r>
            <a:r>
              <a:rPr lang="en-US" altLang="ko-KR" sz="3000">
                <a:latin typeface="한컴 윤고딕 760"/>
                <a:ea typeface="한컴 윤고딕 760"/>
              </a:rPr>
              <a:t>ML </a:t>
            </a:r>
            <a:r>
              <a:rPr lang="ko-KR" altLang="en-US" sz="3000">
                <a:latin typeface="한컴 윤고딕 760"/>
                <a:ea typeface="한컴 윤고딕 760"/>
              </a:rPr>
              <a:t>적용확대</a:t>
            </a:r>
            <a:endParaRPr lang="ko-KR" altLang="en-US" sz="3000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endParaRPr lang="en-US" altLang="ko-KR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현재는 병해충을 판별하는 모델만 존재하나</a:t>
            </a:r>
            <a:r>
              <a:rPr lang="en-US" altLang="ko-KR">
                <a:latin typeface="한컴 윤고딕 760"/>
                <a:ea typeface="한컴 윤고딕 760"/>
              </a:rPr>
              <a:t>,</a:t>
            </a:r>
            <a:r>
              <a:rPr lang="ko-KR" altLang="en-US">
                <a:latin typeface="한컴 윤고딕 760"/>
                <a:ea typeface="한컴 윤고딕 760"/>
              </a:rPr>
              <a:t> 그외 센서데이터를 통한 자동 제어 모델을 추가해나갈 계획</a:t>
            </a:r>
            <a:endParaRPr lang="ko-KR" altLang="en-US">
              <a:latin typeface="한컴 윤고딕 760"/>
              <a:ea typeface="한컴 윤고딕 760"/>
            </a:endParaRPr>
          </a:p>
          <a:p>
            <a:pPr marL="109728" lvl="0" indent="0">
              <a:buNone/>
              <a:defRPr/>
            </a:pPr>
            <a:endParaRPr lang="ko-KR" altLang="en-US">
              <a:latin typeface="한컴 윤고딕 760"/>
              <a:ea typeface="한컴 윤고딕 760"/>
            </a:endParaRPr>
          </a:p>
          <a:p>
            <a:pPr lvl="0">
              <a:defRPr/>
            </a:pPr>
            <a:r>
              <a:rPr lang="ko-KR" altLang="ko-KR" sz="3000">
                <a:latin typeface="한컴 윤고딕 760"/>
                <a:ea typeface="한컴 윤고딕 760"/>
              </a:rPr>
              <a:t>➃</a:t>
            </a:r>
            <a:r>
              <a:rPr lang="ko-KR" altLang="en-US" sz="3000">
                <a:latin typeface="한컴 윤고딕 760"/>
                <a:ea typeface="한컴 윤고딕 760"/>
              </a:rPr>
              <a:t>스마트 축산 적용</a:t>
            </a:r>
            <a:endParaRPr lang="ko-KR" altLang="en-US" sz="3000">
              <a:latin typeface="한컴 윤고딕 760"/>
              <a:ea typeface="한컴 윤고딕 760"/>
            </a:endParaRPr>
          </a:p>
          <a:p>
            <a:pPr lvl="0">
              <a:defRPr/>
            </a:pPr>
            <a:endParaRPr lang="ko-KR" altLang="en-US"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1905" y="3912968"/>
            <a:ext cx="18299904" cy="3201295"/>
            <a:chOff x="-11905" y="3912968"/>
            <a:chExt cx="15113350" cy="3201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905" y="3912968"/>
              <a:ext cx="15113350" cy="3201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68044" y="6219493"/>
            <a:ext cx="7894347" cy="7894347"/>
            <a:chOff x="-468044" y="6219493"/>
            <a:chExt cx="7894347" cy="78943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68044" y="6219493"/>
              <a:ext cx="7894347" cy="78943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-1862242" y="3912968"/>
            <a:ext cx="16994408" cy="21429"/>
            <a:chOff x="-1862242" y="3912968"/>
            <a:chExt cx="16994408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1862242" y="3912968"/>
              <a:ext cx="16994408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-563282" y="7093741"/>
            <a:ext cx="23695126" cy="21429"/>
            <a:chOff x="-563282" y="7093741"/>
            <a:chExt cx="23695126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563282" y="7093741"/>
              <a:ext cx="23695126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3983" y="580375"/>
            <a:ext cx="11788712" cy="49506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6634961" y="-3328126"/>
            <a:ext cx="5136899" cy="5136899"/>
            <a:chOff x="6634961" y="-3328126"/>
            <a:chExt cx="5136899" cy="51368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34961" y="-3328126"/>
              <a:ext cx="5136899" cy="51368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261711" y="-4118749"/>
            <a:ext cx="10466993" cy="4440708"/>
            <a:chOff x="13261711" y="-4118749"/>
            <a:chExt cx="10466993" cy="4440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3261711" y="-4118749"/>
              <a:ext cx="10466993" cy="44407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03515" y="415534"/>
            <a:ext cx="5992214" cy="412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3195" y="0"/>
            <a:ext cx="10106005" cy="36507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160" y="9550925"/>
            <a:ext cx="1654872" cy="423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42670" y="6812091"/>
            <a:ext cx="6064497" cy="1112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35528" y="5495237"/>
            <a:ext cx="4653403" cy="1112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53406" y="4205939"/>
            <a:ext cx="4662868" cy="10919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16479" y="2895600"/>
            <a:ext cx="4181155" cy="11121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58941" y="8126444"/>
            <a:ext cx="4299556" cy="1112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565034" y="3049334"/>
            <a:ext cx="6171429" cy="6171429"/>
            <a:chOff x="565034" y="3049334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65034" y="30493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946527" y="3173507"/>
            <a:ext cx="306737" cy="5575993"/>
            <a:chOff x="7508254" y="3576750"/>
            <a:chExt cx="284555" cy="5172750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7508254" y="4798496"/>
              <a:ext cx="284555" cy="285768"/>
              <a:chOff x="7508254" y="4798496"/>
              <a:chExt cx="284555" cy="285768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7508319" y="4941113"/>
                <a:ext cx="143056" cy="143056"/>
                <a:chOff x="7508319" y="4941113"/>
                <a:chExt cx="143056" cy="14305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7508319" y="494111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7508254" y="4798496"/>
                <a:ext cx="143056" cy="143056"/>
                <a:chOff x="7508254" y="4798496"/>
                <a:chExt cx="143056" cy="14305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7508254" y="4798496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7649752" y="4941207"/>
                <a:ext cx="143056" cy="143056"/>
                <a:chOff x="7649752" y="4941207"/>
                <a:chExt cx="143056" cy="14305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7649752" y="494120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7649752" y="4798496"/>
                <a:ext cx="143056" cy="143056"/>
                <a:chOff x="7649752" y="4798496"/>
                <a:chExt cx="143056" cy="14305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7649752" y="4798496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 rot="0">
              <a:off x="7508254" y="7241987"/>
              <a:ext cx="284555" cy="285768"/>
              <a:chOff x="7508254" y="7241987"/>
              <a:chExt cx="284555" cy="285768"/>
            </a:xfrm>
          </p:grpSpPr>
          <p:grpSp>
            <p:nvGrpSpPr>
              <p:cNvPr id="1010" name="그룹 1010"/>
              <p:cNvGrpSpPr/>
              <p:nvPr/>
            </p:nvGrpSpPr>
            <p:grpSpPr>
              <a:xfrm rot="0">
                <a:off x="7508319" y="7384604"/>
                <a:ext cx="143056" cy="143056"/>
                <a:chOff x="7508319" y="7384604"/>
                <a:chExt cx="143056" cy="14305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7508319" y="7384604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 rot="0">
                <a:off x="7508254" y="7241987"/>
                <a:ext cx="143056" cy="143056"/>
                <a:chOff x="7508254" y="7241987"/>
                <a:chExt cx="143056" cy="143056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7508254" y="724198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7649752" y="7384698"/>
                <a:ext cx="143056" cy="143056"/>
                <a:chOff x="7649752" y="7384698"/>
                <a:chExt cx="143056" cy="14305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7649752" y="7384698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7649752" y="7241987"/>
                <a:ext cx="143056" cy="143056"/>
                <a:chOff x="7649752" y="7241987"/>
                <a:chExt cx="143056" cy="14305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7649752" y="7241987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 rot="0">
              <a:off x="7508254" y="8463733"/>
              <a:ext cx="284555" cy="285768"/>
              <a:chOff x="7508254" y="8463733"/>
              <a:chExt cx="284555" cy="285768"/>
            </a:xfrm>
          </p:grpSpPr>
          <p:grpSp>
            <p:nvGrpSpPr>
              <p:cNvPr id="1015" name="그룹 1015"/>
              <p:cNvGrpSpPr/>
              <p:nvPr/>
            </p:nvGrpSpPr>
            <p:grpSpPr>
              <a:xfrm rot="0">
                <a:off x="7508319" y="8606350"/>
                <a:ext cx="143056" cy="143056"/>
                <a:chOff x="7508319" y="8606350"/>
                <a:chExt cx="143056" cy="14305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7508319" y="8606350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 rot="0">
                <a:off x="7508254" y="8463733"/>
                <a:ext cx="143056" cy="143056"/>
                <a:chOff x="7508254" y="8463733"/>
                <a:chExt cx="143056" cy="14305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 rotWithShape="1">
                <a:blip r:embed="rId22"/>
                <a:stretch>
                  <a:fillRect/>
                </a:stretch>
              </p:blipFill>
              <p:spPr>
                <a:xfrm>
                  <a:off x="7508254" y="846373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7649752" y="8606444"/>
                <a:ext cx="143056" cy="143056"/>
                <a:chOff x="7649752" y="8606444"/>
                <a:chExt cx="143056" cy="14305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 rotWithShape="1">
                <a:blip r:embed="rId23"/>
                <a:stretch>
                  <a:fillRect/>
                </a:stretch>
              </p:blipFill>
              <p:spPr>
                <a:xfrm>
                  <a:off x="7649752" y="8606444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7649752" y="8463733"/>
                <a:ext cx="143056" cy="143056"/>
                <a:chOff x="7649752" y="8463733"/>
                <a:chExt cx="143056" cy="14305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 rotWithShape="1">
                <a:blip r:embed="rId24"/>
                <a:stretch>
                  <a:fillRect/>
                </a:stretch>
              </p:blipFill>
              <p:spPr>
                <a:xfrm>
                  <a:off x="7649752" y="8463733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 rot="0">
              <a:off x="7508254" y="6020242"/>
              <a:ext cx="284555" cy="285768"/>
              <a:chOff x="7508254" y="6020242"/>
              <a:chExt cx="284555" cy="285768"/>
            </a:xfrm>
          </p:grpSpPr>
          <p:grpSp>
            <p:nvGrpSpPr>
              <p:cNvPr id="1020" name="그룹 1020"/>
              <p:cNvGrpSpPr/>
              <p:nvPr/>
            </p:nvGrpSpPr>
            <p:grpSpPr>
              <a:xfrm rot="0">
                <a:off x="7508319" y="6162859"/>
                <a:ext cx="143056" cy="143056"/>
                <a:chOff x="7508319" y="6162859"/>
                <a:chExt cx="143056" cy="143056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 rotWithShape="1">
                <a:blip r:embed="rId25"/>
                <a:stretch>
                  <a:fillRect/>
                </a:stretch>
              </p:blipFill>
              <p:spPr>
                <a:xfrm>
                  <a:off x="7508319" y="6162859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7508254" y="6020242"/>
                <a:ext cx="143056" cy="143056"/>
                <a:chOff x="7508254" y="6020242"/>
                <a:chExt cx="143056" cy="14305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>
                  <a:off x="7508254" y="6020242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 rot="0">
                <a:off x="7649752" y="6162953"/>
                <a:ext cx="143056" cy="143056"/>
                <a:chOff x="7649752" y="6162953"/>
                <a:chExt cx="143056" cy="143056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>
                  <a:off x="7649752" y="6162953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 rot="0">
                <a:off x="7649752" y="6020242"/>
                <a:ext cx="143056" cy="143056"/>
                <a:chOff x="7649752" y="6020242"/>
                <a:chExt cx="143056" cy="143056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 rotWithShape="1">
                <a:blip r:embed="rId28"/>
                <a:stretch>
                  <a:fillRect/>
                </a:stretch>
              </p:blipFill>
              <p:spPr>
                <a:xfrm>
                  <a:off x="7649752" y="6020242"/>
                  <a:ext cx="143056" cy="143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 rot="0">
              <a:off x="7508254" y="3576750"/>
              <a:ext cx="284555" cy="285768"/>
              <a:chOff x="7508254" y="3576750"/>
              <a:chExt cx="284555" cy="285768"/>
            </a:xfrm>
          </p:grpSpPr>
          <p:grpSp>
            <p:nvGrpSpPr>
              <p:cNvPr id="1025" name="그룹 1025"/>
              <p:cNvGrpSpPr/>
              <p:nvPr/>
            </p:nvGrpSpPr>
            <p:grpSpPr>
              <a:xfrm rot="0">
                <a:off x="7508319" y="3719367"/>
                <a:ext cx="143056" cy="143056"/>
                <a:chOff x="7508319" y="3719367"/>
                <a:chExt cx="143056" cy="143056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 rotWithShape="1">
                <a:blip r:embed="rId29"/>
                <a:stretch>
                  <a:fillRect/>
                </a:stretch>
              </p:blipFill>
              <p:spPr>
                <a:xfrm>
                  <a:off x="7508319" y="3719367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 rot="0">
                <a:off x="7508254" y="3576750"/>
                <a:ext cx="143056" cy="143056"/>
                <a:chOff x="7508254" y="3576750"/>
                <a:chExt cx="143056" cy="14305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 rotWithShape="1">
                <a:blip r:embed="rId30"/>
                <a:stretch>
                  <a:fillRect/>
                </a:stretch>
              </p:blipFill>
              <p:spPr>
                <a:xfrm>
                  <a:off x="7508254" y="3576750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 rot="0">
                <a:off x="7649752" y="3719462"/>
                <a:ext cx="143056" cy="143056"/>
                <a:chOff x="7649752" y="3719462"/>
                <a:chExt cx="143056" cy="143056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 rotWithShape="1">
                <a:blip r:embed="rId31"/>
                <a:stretch>
                  <a:fillRect/>
                </a:stretch>
              </p:blipFill>
              <p:spPr>
                <a:xfrm>
                  <a:off x="7649752" y="3719462"/>
                  <a:ext cx="143056" cy="14305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 rot="0">
                <a:off x="7649752" y="3576750"/>
                <a:ext cx="143056" cy="143056"/>
                <a:chOff x="7649752" y="3576750"/>
                <a:chExt cx="143056" cy="143056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 rotWithShape="1">
                <a:blip r:embed="rId32"/>
                <a:stretch>
                  <a:fillRect/>
                </a:stretch>
              </p:blipFill>
              <p:spPr>
                <a:xfrm>
                  <a:off x="7649752" y="3576750"/>
                  <a:ext cx="143056" cy="14305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580" y="6303888"/>
            <a:ext cx="7817420" cy="1741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261711" y="-4118749"/>
            <a:ext cx="10466993" cy="4440708"/>
            <a:chOff x="13261711" y="-4118749"/>
            <a:chExt cx="10466993" cy="44407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3261711" y="-4118749"/>
              <a:ext cx="10466993" cy="44407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03515" y="415534"/>
            <a:ext cx="5992214" cy="412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126717" y="2705280"/>
            <a:ext cx="6171429" cy="6171429"/>
            <a:chOff x="11126717" y="2705280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126717" y="2705280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6429474" y="-329935"/>
            <a:ext cx="23556980" cy="3637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8114" y="7644280"/>
            <a:ext cx="8005296" cy="11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262504" y="190500"/>
            <a:ext cx="25350104" cy="3509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188828" y="4468027"/>
            <a:ext cx="2339636" cy="1754717"/>
            <a:chOff x="2188828" y="4468027"/>
            <a:chExt cx="2339636" cy="1754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88828" y="4468027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193002" y="6220041"/>
            <a:ext cx="2331289" cy="2331289"/>
            <a:chOff x="2193002" y="6220041"/>
            <a:chExt cx="2331289" cy="2331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193002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2997511" y="5861609"/>
            <a:ext cx="722270" cy="722270"/>
            <a:chOff x="2997511" y="5861609"/>
            <a:chExt cx="722270" cy="7222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997511" y="5861609"/>
              <a:ext cx="722270" cy="7222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3158386" y="6020587"/>
            <a:ext cx="400520" cy="413479"/>
            <a:chOff x="3158386" y="6020587"/>
            <a:chExt cx="400520" cy="4134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158386" y="6020587"/>
              <a:ext cx="400520" cy="4134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5120841" y="4473084"/>
            <a:ext cx="2339636" cy="1754717"/>
            <a:chOff x="5120841" y="4473084"/>
            <a:chExt cx="2339636" cy="1754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120841" y="4473084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125015" y="6220041"/>
            <a:ext cx="2331289" cy="2331289"/>
            <a:chOff x="5125015" y="6220041"/>
            <a:chExt cx="2331289" cy="23312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125015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5929524" y="5866666"/>
            <a:ext cx="722270" cy="722270"/>
            <a:chOff x="5929524" y="5866666"/>
            <a:chExt cx="722270" cy="7222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929524" y="5866666"/>
              <a:ext cx="722270" cy="722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6082093" y="6025643"/>
            <a:ext cx="417132" cy="399081"/>
            <a:chOff x="6082093" y="6025643"/>
            <a:chExt cx="417132" cy="3990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082093" y="6025643"/>
              <a:ext cx="417132" cy="3990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7217" y="9555382"/>
            <a:ext cx="1641786" cy="414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 rot="0">
            <a:off x="13916880" y="4478141"/>
            <a:ext cx="2339636" cy="1754717"/>
            <a:chOff x="13916880" y="4478141"/>
            <a:chExt cx="2339636" cy="17547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916880" y="4478141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13921053" y="6220041"/>
            <a:ext cx="2331289" cy="2331289"/>
            <a:chOff x="13921053" y="6220041"/>
            <a:chExt cx="2331289" cy="23312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921053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4725562" y="5871723"/>
            <a:ext cx="722270" cy="722270"/>
            <a:chOff x="14725562" y="5871723"/>
            <a:chExt cx="722270" cy="72227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725562" y="5871723"/>
              <a:ext cx="722270" cy="72227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 rot="0">
            <a:off x="14833420" y="6034032"/>
            <a:ext cx="506555" cy="381576"/>
            <a:chOff x="14833420" y="6034032"/>
            <a:chExt cx="506555" cy="3815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833420" y="6034032"/>
              <a:ext cx="506555" cy="3815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 rot="0">
            <a:off x="10984867" y="4462970"/>
            <a:ext cx="2339636" cy="1841792"/>
            <a:chOff x="10984867" y="4462970"/>
            <a:chExt cx="2339636" cy="18417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984867" y="4462970"/>
              <a:ext cx="2339636" cy="18417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 rot="0">
            <a:off x="10989040" y="6220041"/>
            <a:ext cx="2331289" cy="2331289"/>
            <a:chOff x="10989040" y="6220041"/>
            <a:chExt cx="2331289" cy="233128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989040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 rot="0">
            <a:off x="11793550" y="5856552"/>
            <a:ext cx="722270" cy="722270"/>
            <a:chOff x="11793550" y="5856552"/>
            <a:chExt cx="722270" cy="72227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793550" y="5856552"/>
              <a:ext cx="722270" cy="72227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1923665" y="5975951"/>
            <a:ext cx="462039" cy="500157"/>
            <a:chOff x="11923665" y="5975951"/>
            <a:chExt cx="462039" cy="50015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923665" y="5975951"/>
              <a:ext cx="462039" cy="5001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 rot="0">
            <a:off x="8052854" y="4483198"/>
            <a:ext cx="2339636" cy="1754717"/>
            <a:chOff x="8052854" y="4483198"/>
            <a:chExt cx="2339636" cy="175471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052854" y="4483198"/>
              <a:ext cx="2339636" cy="175471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 rot="0">
            <a:off x="8057027" y="6220041"/>
            <a:ext cx="2331289" cy="2331289"/>
            <a:chOff x="8057027" y="6220041"/>
            <a:chExt cx="2331289" cy="233128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057027" y="6220041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 rot="0">
            <a:off x="8861537" y="5876780"/>
            <a:ext cx="722270" cy="722270"/>
            <a:chOff x="8861537" y="5876780"/>
            <a:chExt cx="722270" cy="72227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8861537" y="5876780"/>
              <a:ext cx="722270" cy="72227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 rot="0">
            <a:off x="8997971" y="6021600"/>
            <a:ext cx="449402" cy="449402"/>
            <a:chOff x="8997971" y="6021600"/>
            <a:chExt cx="449402" cy="44940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8997971" y="6021600"/>
              <a:ext cx="449402" cy="449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 rot="0">
            <a:off x="2783234" y="10283779"/>
            <a:ext cx="1037437" cy="1037437"/>
            <a:chOff x="2783234" y="10283779"/>
            <a:chExt cx="1037437" cy="103743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2783234" y="10283779"/>
              <a:ext cx="1037437" cy="103743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 rot="0">
            <a:off x="3808904" y="10284463"/>
            <a:ext cx="1037437" cy="1037437"/>
            <a:chOff x="3808904" y="10284463"/>
            <a:chExt cx="1037437" cy="10374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3808904" y="10284463"/>
              <a:ext cx="1037437" cy="1037437"/>
            </a:xfrm>
            <a:prstGeom prst="rect">
              <a:avLst/>
            </a:prstGeom>
          </p:spPr>
        </p:pic>
      </p:grpSp>
      <p:sp>
        <p:nvSpPr>
          <p:cNvPr id="1032" name=""/>
          <p:cNvSpPr txBox="1"/>
          <p:nvPr/>
        </p:nvSpPr>
        <p:spPr>
          <a:xfrm>
            <a:off x="-1371600" y="4642483"/>
            <a:ext cx="8991600" cy="66808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식물 재배에 대한 관심: 개인 스마트팜 프로젝트를 선택한 이유 중 하나는 식물 재배에 대한 관심일 수 있습니다. 스마트팜은 최신 기술과 IoT(Internet of Things)를 활용하여 효율적인 재배 환경을 조성하고 작물을 성공적으로 키우는 데 도움을 줍니다. 자연과 기술의 융합이라는 측면에서 흥미로운 주제일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자급자족을 위한 식량 생산: 스마트팜은 작은 공간에서도 식량을 생산할 수 있는 자급자족을 위한 솔루션으로 각광받고 있습니다. 개인 스마트팜 프로젝트를 통해 자신의 음식을 키우고, 신선한 식료품을 공급받을 수 있는 방법에 대한 관심이 있을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환경 보호와 지속 가능성: 스마트팜은 자원 효율성과 지속 가능성을 강조하는데 도움을 줍니다. 개인 스마트팜 프로젝트를 통해 더 적은 물과 비료로 더 많은 작물을 생산하고, 환경에 더욱 친화적인 방식으로 식물을 키우는 방법을 탐구하고자 할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기술 도전과 새로운 학습 경험: 스마트팜은 다양한 기술과 도구를 활용하는데 많은 도전과 기회를 제공합니다. 개인 스마트팜 프로젝트를 통해 센서, 자동화, 데이터 분석 등과 같은 현대적인 기술을 응용하고, 이를 통해 새로운 학습 경험을 쌓고자 할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취미나 삶의 질 향상: 스마트팜은 일상 생활에 재미와 흥미를 더해줄 수 있는 취미로서의 가치를 가지고 있습니다. 개인 스마트팜 프로젝트를 통해 식물을 키우고 관리하는 과정에서 휴식과 스트레스 해소, 창의적인 활동 등을 경험하며 삶의 질을 향상시킬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286" y="4439381"/>
            <a:ext cx="18285714" cy="5847619"/>
            <a:chOff x="-232854" y="4380952"/>
            <a:chExt cx="18285714" cy="5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32854" y="4380952"/>
              <a:ext cx="18285714" cy="58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4760999" y="6760999"/>
            <a:ext cx="3740027" cy="3309403"/>
            <a:chOff x="14760999" y="6760999"/>
            <a:chExt cx="3740027" cy="3309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4760999" y="6760999"/>
              <a:ext cx="3740027" cy="33094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4406276" y="1219200"/>
            <a:ext cx="23871914" cy="35148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7217" y="9555382"/>
            <a:ext cx="1641786" cy="4146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-232854" y="7052502"/>
            <a:ext cx="3740027" cy="3309403"/>
            <a:chOff x="-232854" y="7052502"/>
            <a:chExt cx="3740027" cy="33094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-232854" y="7052502"/>
              <a:ext cx="3740027" cy="33094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3507173" y="6850449"/>
            <a:ext cx="2331289" cy="2331289"/>
            <a:chOff x="3507173" y="6850449"/>
            <a:chExt cx="2331289" cy="23312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507173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2321214" y="6850449"/>
            <a:ext cx="2331289" cy="2331289"/>
            <a:chOff x="12321214" y="6850449"/>
            <a:chExt cx="2331289" cy="2331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321214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7977213" y="6850449"/>
            <a:ext cx="2331289" cy="2331289"/>
            <a:chOff x="7977213" y="6850449"/>
            <a:chExt cx="2331289" cy="23312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977213" y="6850449"/>
              <a:ext cx="2331289" cy="23312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3507173" y="4685714"/>
            <a:ext cx="2463783" cy="1297439"/>
            <a:chOff x="3507173" y="4685714"/>
            <a:chExt cx="2463783" cy="12974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507173" y="4685714"/>
              <a:ext cx="2463783" cy="12974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2254967" y="4685714"/>
            <a:ext cx="2463783" cy="1297439"/>
            <a:chOff x="12254967" y="4685714"/>
            <a:chExt cx="2463783" cy="12974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254967" y="4685714"/>
              <a:ext cx="2463783" cy="1297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7958165" y="4685714"/>
            <a:ext cx="2463783" cy="1297439"/>
            <a:chOff x="7958165" y="4685714"/>
            <a:chExt cx="2463783" cy="129743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7958165" y="4685714"/>
              <a:ext cx="2463783" cy="12974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941923" y="4629733"/>
            <a:ext cx="5947355" cy="109505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85009" y="4629733"/>
            <a:ext cx="3300927" cy="111409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551047" y="4629733"/>
            <a:ext cx="3657117" cy="1104574"/>
          </a:xfrm>
          <a:prstGeom prst="rect">
            <a:avLst/>
          </a:prstGeom>
        </p:spPr>
      </p:pic>
      <p:sp>
        <p:nvSpPr>
          <p:cNvPr id="1020" name=""/>
          <p:cNvSpPr txBox="1"/>
          <p:nvPr/>
        </p:nvSpPr>
        <p:spPr>
          <a:xfrm>
            <a:off x="3581400" y="6896100"/>
            <a:ext cx="2209800" cy="11791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Bef>
                <a:spcPts val="0"/>
              </a:spcBef>
              <a:defRPr/>
            </a:pPr>
            <a:r>
              <a:rPr lang="en-US" altLang="ko-KR">
                <a:latin typeface="한컴 윤고딕 250"/>
                <a:ea typeface="한컴 윤고딕 250"/>
              </a:rPr>
              <a:t>sMartpaLm</a:t>
            </a:r>
            <a:r>
              <a:rPr lang="ko-KR" altLang="en-US">
                <a:latin typeface="한컴 윤고딕 250"/>
                <a:ea typeface="한컴 윤고딕 250"/>
              </a:rPr>
              <a:t>은 언제든 당신의 농장을 관리할 수 있는 서비스를 제공합니다</a:t>
            </a:r>
            <a:r>
              <a:rPr lang="en-US" altLang="ko-KR">
                <a:latin typeface="한컴 윤고딕 250"/>
                <a:ea typeface="한컴 윤고딕 250"/>
              </a:rPr>
              <a:t>.</a:t>
            </a:r>
            <a:endParaRPr lang="en-US" altLang="ko-KR">
              <a:latin typeface="한컴 윤고딕 250"/>
              <a:ea typeface="한컴 윤고딕 250"/>
            </a:endParaRPr>
          </a:p>
        </p:txBody>
      </p:sp>
      <p:sp>
        <p:nvSpPr>
          <p:cNvPr id="1021" name=""/>
          <p:cNvSpPr txBox="1"/>
          <p:nvPr/>
        </p:nvSpPr>
        <p:spPr>
          <a:xfrm>
            <a:off x="8001000" y="6896100"/>
            <a:ext cx="2286000" cy="145542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sMartpaLm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이 제공하는 생육 환경 시스템은 </a:t>
            </a:r>
            <a:r>
              <a:rPr lang="ko-KR" altLang="en-US">
                <a:solidFill>
                  <a:schemeClr val="tx1"/>
                </a:solidFill>
                <a:effectLst/>
                <a:latin typeface="한컴 윤고딕 250"/>
                <a:ea typeface="한컴 윤고딕 250"/>
              </a:rPr>
              <a:t>어디서든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 작물을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/>
                </a:solidFill>
                <a:effectLst/>
                <a:latin typeface="한컴 윤고딕 250"/>
                <a:ea typeface="한컴 윤고딕 250"/>
              </a:rPr>
              <a:t>키울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 수 있게 도와줍니다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250"/>
              <a:ea typeface="한컴 윤고딕 250"/>
            </a:endParaRPr>
          </a:p>
        </p:txBody>
      </p:sp>
      <p:sp>
        <p:nvSpPr>
          <p:cNvPr id="1022" name=""/>
          <p:cNvSpPr txBox="1"/>
          <p:nvPr/>
        </p:nvSpPr>
        <p:spPr>
          <a:xfrm>
            <a:off x="12344400" y="6896100"/>
            <a:ext cx="2286000" cy="11791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sMartpaLm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은 이 모든 작업을 아주 쉽고 간단하게 조작 할 수 있습니다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250"/>
                <a:ea typeface="한컴 윤고딕 250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250"/>
              <a:ea typeface="한컴 윤고딕 25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1003" name=""/>
          <p:cNvGrpSpPr/>
          <p:nvPr/>
        </p:nvGrpSpPr>
        <p:grpSpPr>
          <a:xfrm rot="0">
            <a:off x="2286000" y="1562100"/>
            <a:ext cx="13062273" cy="7848600"/>
            <a:chOff x="1401191" y="1196752"/>
            <a:chExt cx="7347274" cy="5256584"/>
          </a:xfrm>
        </p:grpSpPr>
        <p:sp>
          <p:nvSpPr>
            <p:cNvPr id="1004" name="구름 84"/>
            <p:cNvSpPr/>
            <p:nvPr/>
          </p:nvSpPr>
          <p:spPr>
            <a:xfrm>
              <a:off x="3923928" y="2924944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AWS</a:t>
              </a:r>
              <a:endParaRPr lang="ko-KR" altLang="en-US"/>
            </a:p>
          </p:txBody>
        </p:sp>
        <p:sp>
          <p:nvSpPr>
            <p:cNvPr id="1005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DB</a:t>
              </a:r>
              <a:endParaRPr lang="en-US" altLang="ko-KR"/>
            </a:p>
            <a:p>
              <a:pPr algn="ctr">
                <a:defRPr/>
              </a:pPr>
              <a:r>
                <a:rPr lang="en-US" altLang="ko-KR" sz="800"/>
                <a:t>(MySQL)</a:t>
              </a:r>
              <a:endParaRPr lang="ko-KR" altLang="en-US" sz="800"/>
            </a:p>
          </p:txBody>
        </p:sp>
        <p:grpSp>
          <p:nvGrpSpPr>
            <p:cNvPr id="1006" name="그룹 86"/>
            <p:cNvGrpSpPr/>
            <p:nvPr/>
          </p:nvGrpSpPr>
          <p:grpSpPr>
            <a:xfrm rot="0">
              <a:off x="3993478" y="3933057"/>
              <a:ext cx="1188824" cy="1080120"/>
              <a:chOff x="4128887" y="4509120"/>
              <a:chExt cx="1438769" cy="1296144"/>
            </a:xfrm>
          </p:grpSpPr>
          <p:pic>
            <p:nvPicPr>
              <p:cNvPr id="1007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28887" y="4509120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008" name="TextBox 88"/>
              <p:cNvSpPr txBox="1"/>
              <p:nvPr/>
            </p:nvSpPr>
            <p:spPr>
              <a:xfrm>
                <a:off x="4176008" y="5445222"/>
                <a:ext cx="1391648" cy="341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accent2"/>
                    </a:solidFill>
                  </a:rPr>
                  <a:t>MQTT Broker</a:t>
                </a:r>
                <a:endParaRPr lang="en-US" altLang="ko-KR" sz="1400">
                  <a:solidFill>
                    <a:schemeClr val="accent2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800">
                    <a:solidFill>
                      <a:schemeClr val="accent2"/>
                    </a:solidFill>
                  </a:rPr>
                  <a:t>(Mosquitto)</a:t>
                </a:r>
                <a:endParaRPr lang="en-US" altLang="ko-KR" sz="80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009" name="Picture 2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0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011" name="Picture 21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012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013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1014" name="그룹 94"/>
            <p:cNvGrpSpPr/>
            <p:nvPr/>
          </p:nvGrpSpPr>
          <p:grpSpPr>
            <a:xfrm rot="0">
              <a:off x="1401191" y="3356991"/>
              <a:ext cx="1368151" cy="1466083"/>
              <a:chOff x="899592" y="1052736"/>
              <a:chExt cx="1368151" cy="1466083"/>
            </a:xfrm>
          </p:grpSpPr>
          <p:pic>
            <p:nvPicPr>
              <p:cNvPr id="1015" name="Picture 28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6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1017" name="그룹 97"/>
            <p:cNvGrpSpPr/>
            <p:nvPr/>
          </p:nvGrpSpPr>
          <p:grpSpPr>
            <a:xfrm rot="0">
              <a:off x="1401191" y="4725143"/>
              <a:ext cx="1368151" cy="1466083"/>
              <a:chOff x="899592" y="1052736"/>
              <a:chExt cx="1368151" cy="1466083"/>
            </a:xfrm>
          </p:grpSpPr>
          <p:pic>
            <p:nvPicPr>
              <p:cNvPr id="1018" name="Picture 28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019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102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sp>
          <p:nvSpPr>
            <p:cNvPr id="1021" name="정육면체 101"/>
            <p:cNvSpPr/>
            <p:nvPr/>
          </p:nvSpPr>
          <p:spPr>
            <a:xfrm>
              <a:off x="4641551" y="5373216"/>
              <a:ext cx="1152128" cy="720080"/>
            </a:xfrm>
            <a:prstGeom prst="cube">
              <a:avLst>
                <a:gd name="adj" fmla="val 25000"/>
              </a:avLst>
            </a:prstGeom>
            <a:noFill/>
            <a:ln w="19050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accent2"/>
                  </a:solidFill>
                </a:rPr>
                <a:t>Nginx-ptmp</a:t>
              </a:r>
              <a:endParaRPr lang="en-US" altLang="ko-KR" sz="1000" b="1">
                <a:solidFill>
                  <a:schemeClr val="accent2"/>
                </a:solidFill>
              </a:endParaRPr>
            </a:p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022" name="구부러진 연결선 43"/>
            <p:cNvCxnSpPr>
              <a:stCxn id="1010" idx="3"/>
              <a:endCxn id="1007" idx="0"/>
            </p:cNvCxnSpPr>
            <p:nvPr/>
          </p:nvCxnSpPr>
          <p:spPr>
            <a:xfrm>
              <a:off x="2769342" y="2262854"/>
              <a:ext cx="1759624" cy="1670204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TextBox 103"/>
            <p:cNvSpPr txBox="1"/>
            <p:nvPr/>
          </p:nvSpPr>
          <p:spPr>
            <a:xfrm>
              <a:off x="2072823" y="1860628"/>
              <a:ext cx="680605" cy="145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accent2"/>
                  </a:solidFill>
                </a:rPr>
                <a:t>paho-mqtt</a:t>
              </a:r>
              <a:endParaRPr lang="ko-KR" altLang="en-US" sz="900">
                <a:solidFill>
                  <a:schemeClr val="accent2"/>
                </a:solidFill>
              </a:endParaRPr>
            </a:p>
          </p:txBody>
        </p:sp>
        <p:sp>
          <p:nvSpPr>
            <p:cNvPr id="1024" name="TextBox 104"/>
            <p:cNvSpPr txBox="1"/>
            <p:nvPr/>
          </p:nvSpPr>
          <p:spPr>
            <a:xfrm>
              <a:off x="2769342" y="2106932"/>
              <a:ext cx="1260436" cy="179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1025" name="TextBox 105"/>
            <p:cNvSpPr txBox="1"/>
            <p:nvPr/>
          </p:nvSpPr>
          <p:spPr>
            <a:xfrm>
              <a:off x="2481310" y="2420886"/>
              <a:ext cx="1415118" cy="178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제어신호</a:t>
              </a:r>
              <a:endParaRPr lang="ko-KR" altLang="en-US" sz="1200"/>
            </a:p>
          </p:txBody>
        </p:sp>
        <p:sp>
          <p:nvSpPr>
            <p:cNvPr id="1026" name="TextBox 106"/>
            <p:cNvSpPr txBox="1"/>
            <p:nvPr/>
          </p:nvSpPr>
          <p:spPr>
            <a:xfrm>
              <a:off x="7370833" y="4536079"/>
              <a:ext cx="1021396" cy="180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Back-end, ML</a:t>
              </a:r>
              <a:endParaRPr lang="ko-KR" altLang="en-US" sz="1200"/>
            </a:p>
          </p:txBody>
        </p:sp>
        <p:cxnSp>
          <p:nvCxnSpPr>
            <p:cNvPr id="1027" name="구부러진 연결선 52"/>
            <p:cNvCxnSpPr>
              <a:stCxn id="1013" idx="1"/>
            </p:cNvCxnSpPr>
            <p:nvPr/>
          </p:nvCxnSpPr>
          <p:spPr>
            <a:xfrm rot="10800000">
              <a:off x="4788025" y="4221088"/>
              <a:ext cx="2589831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구부러진 연결선 43"/>
            <p:cNvCxnSpPr>
              <a:stCxn id="1029" idx="0"/>
            </p:cNvCxnSpPr>
            <p:nvPr/>
          </p:nvCxnSpPr>
          <p:spPr>
            <a:xfrm rot="16200000" flipV="1">
              <a:off x="2783490" y="2337192"/>
              <a:ext cx="1584756" cy="1608131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9"/>
            <p:cNvSpPr txBox="1"/>
            <p:nvPr/>
          </p:nvSpPr>
          <p:spPr>
            <a:xfrm>
              <a:off x="4287567" y="3933636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30" name="TextBox 110"/>
            <p:cNvSpPr txBox="1"/>
            <p:nvPr/>
          </p:nvSpPr>
          <p:spPr>
            <a:xfrm rot="2810037">
              <a:off x="3130387" y="3285345"/>
              <a:ext cx="1424704" cy="14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 제어신호</a:t>
              </a:r>
              <a:endParaRPr lang="ko-KR" altLang="en-US" sz="1200"/>
            </a:p>
          </p:txBody>
        </p:sp>
        <p:sp>
          <p:nvSpPr>
            <p:cNvPr id="1031" name="TextBox 111"/>
            <p:cNvSpPr txBox="1"/>
            <p:nvPr/>
          </p:nvSpPr>
          <p:spPr>
            <a:xfrm rot="3181172">
              <a:off x="4078028" y="2937567"/>
              <a:ext cx="1209735" cy="15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  <a:endParaRPr lang="ko-KR" altLang="en-US" sz="1200"/>
            </a:p>
          </p:txBody>
        </p:sp>
        <p:sp>
          <p:nvSpPr>
            <p:cNvPr id="1032" name="TextBox 112"/>
            <p:cNvSpPr txBox="1"/>
            <p:nvPr/>
          </p:nvSpPr>
          <p:spPr>
            <a:xfrm>
              <a:off x="4772844" y="4005643"/>
              <a:ext cx="1561984" cy="181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1033" name="TextBox 113"/>
            <p:cNvSpPr txBox="1"/>
            <p:nvPr/>
          </p:nvSpPr>
          <p:spPr>
            <a:xfrm>
              <a:off x="6369742" y="4077071"/>
              <a:ext cx="1450985" cy="180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 :</a:t>
              </a: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1034" name="TextBox 114"/>
            <p:cNvSpPr txBox="1"/>
            <p:nvPr/>
          </p:nvSpPr>
          <p:spPr>
            <a:xfrm>
              <a:off x="4713559" y="4293676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35" name="TextBox 115"/>
            <p:cNvSpPr txBox="1"/>
            <p:nvPr/>
          </p:nvSpPr>
          <p:spPr>
            <a:xfrm>
              <a:off x="4736455" y="4297823"/>
              <a:ext cx="1264999" cy="176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1036" name="TextBox 116"/>
            <p:cNvSpPr txBox="1"/>
            <p:nvPr/>
          </p:nvSpPr>
          <p:spPr>
            <a:xfrm>
              <a:off x="6297735" y="4365104"/>
              <a:ext cx="1152128" cy="179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  <a:endParaRPr lang="ko-KR" altLang="en-US" sz="1200"/>
            </a:p>
          </p:txBody>
        </p:sp>
        <p:sp>
          <p:nvSpPr>
            <p:cNvPr id="1037" name="TextBox 117"/>
            <p:cNvSpPr txBox="1"/>
            <p:nvPr/>
          </p:nvSpPr>
          <p:spPr>
            <a:xfrm>
              <a:off x="4569542" y="2478087"/>
              <a:ext cx="930049" cy="146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tx2"/>
                  </a:solidFill>
                </a:rPr>
                <a:t>Mobile web</a:t>
              </a:r>
              <a:endParaRPr lang="ko-KR" altLang="en-US" sz="900">
                <a:solidFill>
                  <a:schemeClr val="tx2"/>
                </a:solidFill>
              </a:endParaRPr>
            </a:p>
          </p:txBody>
        </p:sp>
        <p:cxnSp>
          <p:nvCxnSpPr>
            <p:cNvPr id="1038" name="구부러진 연결선 43"/>
            <p:cNvCxnSpPr>
              <a:stCxn id="1066" idx="0"/>
              <a:endCxn id="1012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TextBox 119"/>
            <p:cNvSpPr txBox="1"/>
            <p:nvPr/>
          </p:nvSpPr>
          <p:spPr>
            <a:xfrm>
              <a:off x="5364088" y="1322878"/>
              <a:ext cx="936104" cy="178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1040" name="TextBox 120"/>
            <p:cNvSpPr txBox="1"/>
            <p:nvPr/>
          </p:nvSpPr>
          <p:spPr>
            <a:xfrm>
              <a:off x="5171021" y="198884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41" name="TextBox 121"/>
            <p:cNvSpPr txBox="1"/>
            <p:nvPr/>
          </p:nvSpPr>
          <p:spPr>
            <a:xfrm>
              <a:off x="5989484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42" name="구부러진 연결선 43"/>
            <p:cNvCxnSpPr>
              <a:stCxn id="1040" idx="3"/>
              <a:endCxn id="1041" idx="0"/>
            </p:cNvCxnSpPr>
            <p:nvPr/>
          </p:nvCxnSpPr>
          <p:spPr>
            <a:xfrm>
              <a:off x="5355752" y="2096562"/>
              <a:ext cx="726098" cy="927452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23"/>
            <p:cNvSpPr txBox="1"/>
            <p:nvPr/>
          </p:nvSpPr>
          <p:spPr>
            <a:xfrm>
              <a:off x="5384084" y="2636911"/>
              <a:ext cx="931693" cy="178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1044" name="TextBox 124"/>
            <p:cNvSpPr txBox="1"/>
            <p:nvPr/>
          </p:nvSpPr>
          <p:spPr>
            <a:xfrm>
              <a:off x="3555095" y="2628118"/>
              <a:ext cx="560408" cy="181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TCI/IP</a:t>
              </a:r>
              <a:endParaRPr lang="ko-KR" altLang="en-US" sz="1200"/>
            </a:p>
          </p:txBody>
        </p:sp>
        <p:sp>
          <p:nvSpPr>
            <p:cNvPr id="1045" name="TextBox 125"/>
            <p:cNvSpPr txBox="1"/>
            <p:nvPr/>
          </p:nvSpPr>
          <p:spPr>
            <a:xfrm>
              <a:off x="5751951" y="2276871"/>
              <a:ext cx="516202" cy="1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cxnSp>
          <p:nvCxnSpPr>
            <p:cNvPr id="1046" name="구부러진 연결선 43"/>
            <p:cNvCxnSpPr>
              <a:stCxn id="1066" idx="0"/>
              <a:endCxn id="1011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27"/>
            <p:cNvSpPr txBox="1"/>
            <p:nvPr/>
          </p:nvSpPr>
          <p:spPr>
            <a:xfrm>
              <a:off x="6405413" y="2276871"/>
              <a:ext cx="758873" cy="1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sp>
          <p:nvSpPr>
            <p:cNvPr id="1048" name="TextBox 128"/>
            <p:cNvSpPr txBox="1"/>
            <p:nvPr/>
          </p:nvSpPr>
          <p:spPr>
            <a:xfrm>
              <a:off x="6341140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49" name="구부러진 연결선 43"/>
            <p:cNvCxnSpPr>
              <a:stCxn id="1050" idx="1"/>
              <a:endCxn id="1048" idx="0"/>
            </p:cNvCxnSpPr>
            <p:nvPr/>
          </p:nvCxnSpPr>
          <p:spPr>
            <a:xfrm rot="10800000" flipV="1">
              <a:off x="6433506" y="2024554"/>
              <a:ext cx="945362" cy="999460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TextBox 130"/>
            <p:cNvSpPr txBox="1"/>
            <p:nvPr/>
          </p:nvSpPr>
          <p:spPr>
            <a:xfrm>
              <a:off x="7378868" y="191683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51" name="TextBox 131"/>
            <p:cNvSpPr txBox="1"/>
            <p:nvPr/>
          </p:nvSpPr>
          <p:spPr>
            <a:xfrm>
              <a:off x="6588224" y="1327650"/>
              <a:ext cx="864096" cy="180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1052" name="TextBox 132"/>
            <p:cNvSpPr txBox="1"/>
            <p:nvPr/>
          </p:nvSpPr>
          <p:spPr>
            <a:xfrm>
              <a:off x="6513759" y="2636911"/>
              <a:ext cx="925970" cy="178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cxnSp>
          <p:nvCxnSpPr>
            <p:cNvPr id="1053" name="구부러진 연결선 43"/>
            <p:cNvCxnSpPr>
              <a:stCxn id="1066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4" name="TextBox 134"/>
            <p:cNvSpPr txBox="1"/>
            <p:nvPr/>
          </p:nvSpPr>
          <p:spPr>
            <a:xfrm>
              <a:off x="5806804" y="347962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1055" name="구부러진 연결선 43"/>
            <p:cNvCxnSpPr>
              <a:stCxn id="1056" idx="0"/>
              <a:endCxn id="1072" idx="1"/>
            </p:cNvCxnSpPr>
            <p:nvPr/>
          </p:nvCxnSpPr>
          <p:spPr>
            <a:xfrm rot="5400000" flipH="1" flipV="1">
              <a:off x="6151419" y="3139706"/>
              <a:ext cx="13052" cy="2438905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TextBox 136"/>
            <p:cNvSpPr txBox="1"/>
            <p:nvPr/>
          </p:nvSpPr>
          <p:spPr>
            <a:xfrm>
              <a:off x="4846127" y="436568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57" name="TextBox 137"/>
            <p:cNvSpPr txBox="1"/>
            <p:nvPr/>
          </p:nvSpPr>
          <p:spPr>
            <a:xfrm>
              <a:off x="7593880" y="3672085"/>
              <a:ext cx="1154584" cy="177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1058" name="TextBox 138"/>
            <p:cNvSpPr txBox="1"/>
            <p:nvPr/>
          </p:nvSpPr>
          <p:spPr>
            <a:xfrm>
              <a:off x="6729783" y="3240037"/>
              <a:ext cx="929020" cy="181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1059" name="TextBox 139"/>
            <p:cNvSpPr txBox="1"/>
            <p:nvPr/>
          </p:nvSpPr>
          <p:spPr>
            <a:xfrm>
              <a:off x="3369583" y="3038126"/>
              <a:ext cx="263856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… … … ..….</a:t>
              </a:r>
              <a:endParaRPr lang="ko-KR" altLang="en-US"/>
            </a:p>
          </p:txBody>
        </p:sp>
        <p:cxnSp>
          <p:nvCxnSpPr>
            <p:cNvPr id="1060" name="구부러진 연결선 43"/>
            <p:cNvCxnSpPr>
              <a:stCxn id="1020" idx="3"/>
              <a:endCxn id="1021" idx="2"/>
            </p:cNvCxnSpPr>
            <p:nvPr/>
          </p:nvCxnSpPr>
          <p:spPr>
            <a:xfrm flipV="1">
              <a:off x="2841351" y="5823266"/>
              <a:ext cx="1800200" cy="540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" name="TextBox 141"/>
            <p:cNvSpPr txBox="1"/>
            <p:nvPr/>
          </p:nvSpPr>
          <p:spPr>
            <a:xfrm>
              <a:off x="2841350" y="5589820"/>
              <a:ext cx="1312253" cy="179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Up stream:ffmpeg</a:t>
              </a:r>
              <a:endParaRPr lang="ko-KR" altLang="en-US" sz="1200"/>
            </a:p>
          </p:txBody>
        </p:sp>
        <p:pic>
          <p:nvPicPr>
            <p:cNvPr id="1062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1063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1064" name="구부러진 연결선 43"/>
            <p:cNvCxnSpPr>
              <a:stCxn id="1021" idx="0"/>
              <a:endCxn id="1066" idx="2"/>
            </p:cNvCxnSpPr>
            <p:nvPr/>
          </p:nvCxnSpPr>
          <p:spPr>
            <a:xfrm rot="5400000" flipH="1" flipV="1">
              <a:off x="5010220" y="4113507"/>
              <a:ext cx="1557114" cy="9623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5" name="그룹 145"/>
            <p:cNvGrpSpPr/>
            <p:nvPr/>
          </p:nvGrpSpPr>
          <p:grpSpPr>
            <a:xfrm rot="0">
              <a:off x="5793680" y="2996952"/>
              <a:ext cx="952500" cy="819150"/>
              <a:chOff x="5292080" y="2924944"/>
              <a:chExt cx="952500" cy="819150"/>
            </a:xfrm>
          </p:grpSpPr>
          <p:pic>
            <p:nvPicPr>
              <p:cNvPr id="1066" name="Picture 3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067" name="TextBox 147"/>
              <p:cNvSpPr txBox="1"/>
              <p:nvPr/>
            </p:nvSpPr>
            <p:spPr>
              <a:xfrm>
                <a:off x="5508104" y="3111848"/>
                <a:ext cx="525150" cy="282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rgbClr val="ffff00"/>
                    </a:solidFill>
                  </a:rPr>
                  <a:t>WAS</a:t>
                </a:r>
                <a:endParaRPr lang="en-US" altLang="ko-KR" sz="1400">
                  <a:solidFill>
                    <a:srgbClr val="ffff00"/>
                  </a:solidFill>
                </a:endParaRPr>
              </a:p>
              <a:p>
                <a:pPr lvl="0">
                  <a:defRPr/>
                </a:pPr>
                <a:r>
                  <a:rPr lang="en-US" altLang="ko-KR" sz="800">
                    <a:solidFill>
                      <a:srgbClr val="ffff00"/>
                    </a:solidFill>
                  </a:rPr>
                  <a:t>(Nginx)</a:t>
                </a:r>
                <a:endParaRPr lang="ko-KR" altLang="en-US" sz="80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068" name="구부러진 연결선 43"/>
            <p:cNvCxnSpPr>
              <a:stCxn id="1005" idx="1"/>
              <a:endCxn id="1026" idx="2"/>
            </p:cNvCxnSpPr>
            <p:nvPr/>
          </p:nvCxnSpPr>
          <p:spPr>
            <a:xfrm rot="5400000" flipH="1" flipV="1">
              <a:off x="7223866" y="4555313"/>
              <a:ext cx="492988" cy="99880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TextBox 150"/>
            <p:cNvSpPr txBox="1"/>
            <p:nvPr/>
          </p:nvSpPr>
          <p:spPr>
            <a:xfrm>
              <a:off x="5289623" y="5157192"/>
              <a:ext cx="997580" cy="178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  <a:endParaRPr lang="ko-KR" altLang="en-US" sz="1200"/>
            </a:p>
          </p:txBody>
        </p:sp>
        <p:sp>
          <p:nvSpPr>
            <p:cNvPr id="1070" name="TextBox 151"/>
            <p:cNvSpPr txBox="1"/>
            <p:nvPr/>
          </p:nvSpPr>
          <p:spPr>
            <a:xfrm>
              <a:off x="6477239" y="1580053"/>
              <a:ext cx="1000590" cy="1768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  <a:endParaRPr lang="ko-KR" altLang="en-US" sz="1200"/>
            </a:p>
          </p:txBody>
        </p:sp>
        <p:sp>
          <p:nvSpPr>
            <p:cNvPr id="1071" name="TextBox 152"/>
            <p:cNvSpPr txBox="1"/>
            <p:nvPr/>
          </p:nvSpPr>
          <p:spPr>
            <a:xfrm>
              <a:off x="5397006" y="1577001"/>
              <a:ext cx="994971" cy="179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  <a:endParaRPr lang="ko-KR" altLang="en-US" sz="1200"/>
            </a:p>
          </p:txBody>
        </p:sp>
        <p:sp>
          <p:nvSpPr>
            <p:cNvPr id="1072" name="TextBox 153"/>
            <p:cNvSpPr txBox="1"/>
            <p:nvPr/>
          </p:nvSpPr>
          <p:spPr>
            <a:xfrm>
              <a:off x="7377398" y="424491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1073" name="TextBox 154"/>
            <p:cNvSpPr txBox="1"/>
            <p:nvPr/>
          </p:nvSpPr>
          <p:spPr>
            <a:xfrm>
              <a:off x="3345407" y="5733255"/>
              <a:ext cx="551021" cy="176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RTMP</a:t>
              </a:r>
              <a:endParaRPr lang="ko-KR" altLang="en-US" sz="1200"/>
            </a:p>
          </p:txBody>
        </p:sp>
      </p:grpSp>
      <p:sp>
        <p:nvSpPr>
          <p:cNvPr id="1074" name=""/>
          <p:cNvSpPr txBox="1"/>
          <p:nvPr/>
        </p:nvSpPr>
        <p:spPr>
          <a:xfrm>
            <a:off x="5486400" y="0"/>
            <a:ext cx="9677400" cy="13106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시스템구성</a:t>
            </a: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맑은 고딕"/>
              </a:rPr>
              <a:t>실행</a:t>
            </a: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rgbClr val="289b6e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rgbClr val="289b6e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981" y="9555388"/>
            <a:ext cx="3573548" cy="414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874" y="9551420"/>
            <a:ext cx="1801510" cy="426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12106" y="415534"/>
            <a:ext cx="581605" cy="412005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3096318" y="1866900"/>
            <a:ext cx="10772080" cy="7391400"/>
            <a:chOff x="1401191" y="1196752"/>
            <a:chExt cx="7358320" cy="5112568"/>
          </a:xfrm>
        </p:grpSpPr>
        <p:sp>
          <p:nvSpPr>
            <p:cNvPr id="10" name="구름 84"/>
            <p:cNvSpPr/>
            <p:nvPr/>
          </p:nvSpPr>
          <p:spPr>
            <a:xfrm>
              <a:off x="3921471" y="2780928"/>
              <a:ext cx="4608512" cy="3528392"/>
            </a:xfrm>
            <a:prstGeom prst="cloud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AWS</a:t>
              </a:r>
              <a:endParaRPr lang="ko-KR" altLang="en-US"/>
            </a:p>
          </p:txBody>
        </p:sp>
        <p:sp>
          <p:nvSpPr>
            <p:cNvPr id="11" name="순서도: 자기 디스크 85"/>
            <p:cNvSpPr/>
            <p:nvPr/>
          </p:nvSpPr>
          <p:spPr>
            <a:xfrm>
              <a:off x="6513759" y="5301208"/>
              <a:ext cx="914400" cy="648072"/>
            </a:xfrm>
            <a:prstGeom prst="flowChartMagneticDisk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DB</a:t>
              </a:r>
              <a:endParaRPr lang="en-US" altLang="ko-KR"/>
            </a:p>
            <a:p>
              <a:pPr algn="ctr">
                <a:defRPr/>
              </a:pPr>
              <a:r>
                <a:rPr lang="en-US" altLang="ko-KR" sz="1200"/>
                <a:t>(MySQL</a:t>
              </a:r>
              <a:r>
                <a:rPr lang="en-US" altLang="ko-KR" sz="800"/>
                <a:t>)</a:t>
              </a:r>
              <a:endParaRPr lang="ko-KR" altLang="en-US" sz="800"/>
            </a:p>
          </p:txBody>
        </p:sp>
        <p:grpSp>
          <p:nvGrpSpPr>
            <p:cNvPr id="12" name="그룹 86"/>
            <p:cNvGrpSpPr/>
            <p:nvPr/>
          </p:nvGrpSpPr>
          <p:grpSpPr>
            <a:xfrm rot="0">
              <a:off x="4305182" y="3463148"/>
              <a:ext cx="1227129" cy="1375650"/>
              <a:chOff x="4150674" y="4290867"/>
              <a:chExt cx="1485127" cy="1650780"/>
            </a:xfrm>
          </p:grpSpPr>
          <p:pic>
            <p:nvPicPr>
              <p:cNvPr id="13" name="Picture 5" descr="https://d1.awsstatic.com/IoT_64.e2bf3b575c9de230e1246fb115a068bd81e5662f.png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50674" y="4290867"/>
                <a:ext cx="1296144" cy="1296144"/>
              </a:xfrm>
              <a:prstGeom prst="rect">
                <a:avLst/>
              </a:prstGeom>
              <a:noFill/>
            </p:spPr>
          </p:pic>
          <p:sp>
            <p:nvSpPr>
              <p:cNvPr id="14" name="TextBox 88"/>
              <p:cNvSpPr txBox="1"/>
              <p:nvPr/>
            </p:nvSpPr>
            <p:spPr>
              <a:xfrm>
                <a:off x="4247322" y="5589111"/>
                <a:ext cx="1388479" cy="35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accent2"/>
                    </a:solidFill>
                  </a:rPr>
                  <a:t>MQTT Broker</a:t>
                </a:r>
                <a:endParaRPr lang="en-US" altLang="ko-KR" sz="1400">
                  <a:solidFill>
                    <a:schemeClr val="accent2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800">
                    <a:solidFill>
                      <a:schemeClr val="accent2"/>
                    </a:solidFill>
                  </a:rPr>
                  <a:t>(Mosquitto)</a:t>
                </a:r>
                <a:endParaRPr lang="en-US" altLang="ko-KR" sz="80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5" name="Picture 2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401191" y="2106933"/>
              <a:ext cx="1296144" cy="132206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6" name="Picture 19" descr="★품절★라즈베리파이4 B (Raspberry pi4 B) Model B 1GB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121270" y="1962917"/>
              <a:ext cx="648072" cy="599874"/>
            </a:xfrm>
            <a:prstGeom prst="rect">
              <a:avLst/>
            </a:prstGeom>
            <a:noFill/>
          </p:spPr>
        </p:pic>
        <p:pic>
          <p:nvPicPr>
            <p:cNvPr id="17" name="Picture 21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377855" y="1268760"/>
              <a:ext cx="1134126" cy="115212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pic>
          <p:nvPicPr>
            <p:cNvPr id="18" name="Picture 23" descr="모바일(mobile)&quot;의 뜻/어원/유래에 대하여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203625" y="1196752"/>
              <a:ext cx="1158006" cy="1440160"/>
            </a:xfrm>
            <a:prstGeom prst="rect">
              <a:avLst/>
            </a:prstGeom>
            <a:noFill/>
          </p:spPr>
        </p:pic>
        <p:pic>
          <p:nvPicPr>
            <p:cNvPr id="19" name="Picture 25" descr="스파르타코딩클럽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377855" y="3861048"/>
              <a:ext cx="792089" cy="720080"/>
            </a:xfrm>
            <a:prstGeom prst="rect">
              <a:avLst/>
            </a:prstGeom>
            <a:noFill/>
          </p:spPr>
        </p:pic>
        <p:grpSp>
          <p:nvGrpSpPr>
            <p:cNvPr id="20" name="그룹 94"/>
            <p:cNvGrpSpPr/>
            <p:nvPr/>
          </p:nvGrpSpPr>
          <p:grpSpPr>
            <a:xfrm rot="0">
              <a:off x="1401191" y="3356993"/>
              <a:ext cx="1368151" cy="1466083"/>
              <a:chOff x="899592" y="1052736"/>
              <a:chExt cx="1368151" cy="1466083"/>
            </a:xfrm>
          </p:grpSpPr>
          <p:pic>
            <p:nvPicPr>
              <p:cNvPr id="21" name="Picture 28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2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97"/>
            <p:cNvGrpSpPr/>
            <p:nvPr/>
          </p:nvGrpSpPr>
          <p:grpSpPr>
            <a:xfrm rot="0">
              <a:off x="1401191" y="4725144"/>
              <a:ext cx="1368151" cy="1466083"/>
              <a:chOff x="899592" y="1052736"/>
              <a:chExt cx="1368151" cy="1466083"/>
            </a:xfrm>
          </p:grpSpPr>
          <p:pic>
            <p:nvPicPr>
              <p:cNvPr id="24" name="Picture 28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899592" y="1196752"/>
                <a:ext cx="1296144" cy="132206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25" name="Picture 19" descr="★품절★라즈베리파이4 B (Raspberry pi4 B) Model B 1GB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1619671" y="1052736"/>
                <a:ext cx="648072" cy="599874"/>
              </a:xfrm>
              <a:prstGeom prst="rect">
                <a:avLst/>
              </a:prstGeom>
              <a:noFill/>
            </p:spPr>
          </p:pic>
        </p:grpSp>
        <p:pic>
          <p:nvPicPr>
            <p:cNvPr id="26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2265287" y="5589240"/>
              <a:ext cx="576064" cy="576064"/>
            </a:xfrm>
            <a:prstGeom prst="rect">
              <a:avLst/>
            </a:prstGeom>
            <a:noFill/>
          </p:spPr>
        </p:pic>
        <p:cxnSp>
          <p:nvCxnSpPr>
            <p:cNvPr id="27" name="구부러진 연결선 43"/>
            <p:cNvCxnSpPr>
              <a:stCxn id="16" idx="3"/>
              <a:endCxn id="13" idx="0"/>
            </p:cNvCxnSpPr>
            <p:nvPr/>
          </p:nvCxnSpPr>
          <p:spPr>
            <a:xfrm>
              <a:off x="2769341" y="2262854"/>
              <a:ext cx="2071328" cy="1200294"/>
            </a:xfrm>
            <a:prstGeom prst="curvedConnector2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03"/>
            <p:cNvSpPr txBox="1"/>
            <p:nvPr/>
          </p:nvSpPr>
          <p:spPr>
            <a:xfrm>
              <a:off x="2072822" y="1860628"/>
              <a:ext cx="685938" cy="15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accent2"/>
                  </a:solidFill>
                </a:rPr>
                <a:t>paho-mqtt</a:t>
              </a:r>
              <a:endParaRPr lang="ko-KR" altLang="en-US" sz="900">
                <a:solidFill>
                  <a:schemeClr val="accent2"/>
                </a:solidFill>
              </a:endParaRPr>
            </a:p>
          </p:txBody>
        </p:sp>
        <p:sp>
          <p:nvSpPr>
            <p:cNvPr id="29" name="TextBox 104"/>
            <p:cNvSpPr txBox="1"/>
            <p:nvPr/>
          </p:nvSpPr>
          <p:spPr>
            <a:xfrm>
              <a:off x="2769341" y="2106932"/>
              <a:ext cx="913344" cy="182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30" name="TextBox 105"/>
            <p:cNvSpPr txBox="1"/>
            <p:nvPr/>
          </p:nvSpPr>
          <p:spPr>
            <a:xfrm>
              <a:off x="2787205" y="2276871"/>
              <a:ext cx="1009781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제어신호</a:t>
              </a:r>
              <a:endParaRPr lang="ko-KR" altLang="en-US" sz="1200"/>
            </a:p>
          </p:txBody>
        </p:sp>
        <p:sp>
          <p:nvSpPr>
            <p:cNvPr id="31" name="TextBox 106"/>
            <p:cNvSpPr txBox="1"/>
            <p:nvPr/>
          </p:nvSpPr>
          <p:spPr>
            <a:xfrm>
              <a:off x="7370830" y="4536080"/>
              <a:ext cx="750504" cy="184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Back-end, ML</a:t>
              </a:r>
              <a:endParaRPr lang="ko-KR" altLang="en-US" sz="1200"/>
            </a:p>
          </p:txBody>
        </p:sp>
        <p:cxnSp>
          <p:nvCxnSpPr>
            <p:cNvPr id="32" name="구부러진 연결선 52"/>
            <p:cNvCxnSpPr>
              <a:stCxn id="19" idx="1"/>
              <a:endCxn id="13" idx="3"/>
            </p:cNvCxnSpPr>
            <p:nvPr/>
          </p:nvCxnSpPr>
          <p:spPr>
            <a:xfrm flipH="1" flipV="1">
              <a:off x="5376158" y="4003209"/>
              <a:ext cx="2001696" cy="2178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09"/>
            <p:cNvSpPr txBox="1"/>
            <p:nvPr/>
          </p:nvSpPr>
          <p:spPr>
            <a:xfrm>
              <a:off x="4581269" y="364560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34" name="TextBox 113"/>
            <p:cNvSpPr txBox="1"/>
            <p:nvPr/>
          </p:nvSpPr>
          <p:spPr>
            <a:xfrm>
              <a:off x="6300192" y="4022648"/>
              <a:ext cx="1040094" cy="183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 :</a:t>
              </a: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35" name="TextBox 114"/>
            <p:cNvSpPr txBox="1"/>
            <p:nvPr/>
          </p:nvSpPr>
          <p:spPr>
            <a:xfrm>
              <a:off x="5007261" y="400564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36" name="TextBox 116"/>
            <p:cNvSpPr txBox="1"/>
            <p:nvPr/>
          </p:nvSpPr>
          <p:spPr>
            <a:xfrm>
              <a:off x="6297733" y="4221088"/>
              <a:ext cx="1152128" cy="182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</a:t>
              </a:r>
              <a:r>
                <a:rPr lang="ko-KR" altLang="en-US" sz="1200"/>
                <a:t> 생육정보</a:t>
              </a:r>
              <a:endParaRPr lang="ko-KR" altLang="en-US" sz="1200"/>
            </a:p>
          </p:txBody>
        </p:sp>
        <p:sp>
          <p:nvSpPr>
            <p:cNvPr id="37" name="TextBox 117"/>
            <p:cNvSpPr txBox="1"/>
            <p:nvPr/>
          </p:nvSpPr>
          <p:spPr>
            <a:xfrm>
              <a:off x="4569541" y="2478087"/>
              <a:ext cx="930048" cy="153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tx2"/>
                  </a:solidFill>
                </a:rPr>
                <a:t>Mobile web</a:t>
              </a:r>
              <a:endParaRPr lang="ko-KR" altLang="en-US" sz="900">
                <a:solidFill>
                  <a:schemeClr val="tx2"/>
                </a:solidFill>
              </a:endParaRPr>
            </a:p>
          </p:txBody>
        </p:sp>
        <p:cxnSp>
          <p:nvCxnSpPr>
            <p:cNvPr id="38" name="구부러진 연결선 43"/>
            <p:cNvCxnSpPr>
              <a:stCxn id="63" idx="0"/>
              <a:endCxn id="18" idx="3"/>
            </p:cNvCxnSpPr>
            <p:nvPr/>
          </p:nvCxnSpPr>
          <p:spPr>
            <a:xfrm rot="16200000" flipV="1">
              <a:off x="5275720" y="2002743"/>
              <a:ext cx="1080120" cy="908298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19"/>
            <p:cNvSpPr txBox="1"/>
            <p:nvPr/>
          </p:nvSpPr>
          <p:spPr>
            <a:xfrm>
              <a:off x="5577652" y="1700807"/>
              <a:ext cx="720080" cy="186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40" name="TextBox 120"/>
            <p:cNvSpPr txBox="1"/>
            <p:nvPr/>
          </p:nvSpPr>
          <p:spPr>
            <a:xfrm>
              <a:off x="5171021" y="198884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41" name="TextBox 121"/>
            <p:cNvSpPr txBox="1"/>
            <p:nvPr/>
          </p:nvSpPr>
          <p:spPr>
            <a:xfrm>
              <a:off x="5989484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42" name="구부러진 연결선 43"/>
            <p:cNvCxnSpPr>
              <a:stCxn id="40" idx="3"/>
              <a:endCxn id="41" idx="0"/>
            </p:cNvCxnSpPr>
            <p:nvPr/>
          </p:nvCxnSpPr>
          <p:spPr>
            <a:xfrm>
              <a:off x="5355752" y="2096562"/>
              <a:ext cx="726098" cy="927452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123"/>
            <p:cNvSpPr txBox="1"/>
            <p:nvPr/>
          </p:nvSpPr>
          <p:spPr>
            <a:xfrm>
              <a:off x="5384084" y="2636911"/>
              <a:ext cx="679853" cy="18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44" name="TextBox 124"/>
            <p:cNvSpPr txBox="1"/>
            <p:nvPr/>
          </p:nvSpPr>
          <p:spPr>
            <a:xfrm>
              <a:off x="3555095" y="2628119"/>
              <a:ext cx="432390" cy="188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TCI/IP</a:t>
              </a:r>
              <a:endParaRPr lang="ko-KR" altLang="en-US" sz="1200"/>
            </a:p>
          </p:txBody>
        </p:sp>
        <p:sp>
          <p:nvSpPr>
            <p:cNvPr id="45" name="TextBox 125"/>
            <p:cNvSpPr txBox="1"/>
            <p:nvPr/>
          </p:nvSpPr>
          <p:spPr>
            <a:xfrm>
              <a:off x="5751950" y="2276871"/>
              <a:ext cx="407234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cxnSp>
          <p:nvCxnSpPr>
            <p:cNvPr id="46" name="구부러진 연결선 43"/>
            <p:cNvCxnSpPr>
              <a:stCxn id="63" idx="0"/>
              <a:endCxn id="17" idx="1"/>
            </p:cNvCxnSpPr>
            <p:nvPr/>
          </p:nvCxnSpPr>
          <p:spPr>
            <a:xfrm rot="5400000" flipH="1" flipV="1">
              <a:off x="6247828" y="1866925"/>
              <a:ext cx="1152128" cy="110792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27"/>
            <p:cNvSpPr txBox="1"/>
            <p:nvPr/>
          </p:nvSpPr>
          <p:spPr>
            <a:xfrm>
              <a:off x="6405412" y="2276871"/>
              <a:ext cx="542849" cy="18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HTTP</a:t>
              </a:r>
              <a:endParaRPr lang="ko-KR" altLang="en-US" sz="1200"/>
            </a:p>
          </p:txBody>
        </p:sp>
        <p:sp>
          <p:nvSpPr>
            <p:cNvPr id="48" name="TextBox 128"/>
            <p:cNvSpPr txBox="1"/>
            <p:nvPr/>
          </p:nvSpPr>
          <p:spPr>
            <a:xfrm>
              <a:off x="6341140" y="3024014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cxnSp>
          <p:nvCxnSpPr>
            <p:cNvPr id="49" name="구부러진 연결선 43"/>
            <p:cNvCxnSpPr>
              <a:stCxn id="50" idx="1"/>
              <a:endCxn id="48" idx="0"/>
            </p:cNvCxnSpPr>
            <p:nvPr/>
          </p:nvCxnSpPr>
          <p:spPr>
            <a:xfrm rot="10800000" flipV="1">
              <a:off x="6433506" y="2024554"/>
              <a:ext cx="945362" cy="999460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0"/>
            <p:cNvSpPr txBox="1"/>
            <p:nvPr/>
          </p:nvSpPr>
          <p:spPr>
            <a:xfrm>
              <a:off x="7378868" y="191683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1" name="TextBox 131"/>
            <p:cNvSpPr txBox="1"/>
            <p:nvPr/>
          </p:nvSpPr>
          <p:spPr>
            <a:xfrm>
              <a:off x="6729782" y="1629380"/>
              <a:ext cx="720079" cy="185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52" name="TextBox 132"/>
            <p:cNvSpPr txBox="1"/>
            <p:nvPr/>
          </p:nvSpPr>
          <p:spPr>
            <a:xfrm>
              <a:off x="6513757" y="2636911"/>
              <a:ext cx="683652" cy="18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cxnSp>
          <p:nvCxnSpPr>
            <p:cNvPr id="53" name="구부러진 연결선 43"/>
            <p:cNvCxnSpPr>
              <a:stCxn id="63" idx="3"/>
            </p:cNvCxnSpPr>
            <p:nvPr/>
          </p:nvCxnSpPr>
          <p:spPr>
            <a:xfrm>
              <a:off x="6746179" y="3406527"/>
              <a:ext cx="1027721" cy="337567"/>
            </a:xfrm>
            <a:prstGeom prst="curvedConnector2">
              <a:avLst/>
            </a:prstGeom>
            <a:ln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34"/>
            <p:cNvSpPr txBox="1"/>
            <p:nvPr/>
          </p:nvSpPr>
          <p:spPr>
            <a:xfrm>
              <a:off x="5806804" y="3479622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5" name="TextBox 136"/>
            <p:cNvSpPr txBox="1"/>
            <p:nvPr/>
          </p:nvSpPr>
          <p:spPr>
            <a:xfrm>
              <a:off x="5139829" y="407765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56" name="TextBox 137"/>
            <p:cNvSpPr txBox="1"/>
            <p:nvPr/>
          </p:nvSpPr>
          <p:spPr>
            <a:xfrm>
              <a:off x="7593877" y="3672085"/>
              <a:ext cx="720079" cy="185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생육정보</a:t>
              </a:r>
              <a:endParaRPr lang="ko-KR" altLang="en-US" sz="1200"/>
            </a:p>
          </p:txBody>
        </p:sp>
        <p:sp>
          <p:nvSpPr>
            <p:cNvPr id="57" name="TextBox 138"/>
            <p:cNvSpPr txBox="1"/>
            <p:nvPr/>
          </p:nvSpPr>
          <p:spPr>
            <a:xfrm>
              <a:off x="6729782" y="3240038"/>
              <a:ext cx="686702" cy="182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팜제어정보</a:t>
              </a:r>
              <a:endParaRPr lang="ko-KR" altLang="en-US" sz="1200"/>
            </a:p>
          </p:txBody>
        </p:sp>
        <p:sp>
          <p:nvSpPr>
            <p:cNvPr id="58" name="TextBox 139"/>
            <p:cNvSpPr txBox="1"/>
            <p:nvPr/>
          </p:nvSpPr>
          <p:spPr>
            <a:xfrm>
              <a:off x="3309710" y="3038126"/>
              <a:ext cx="323728" cy="1543001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… … … ..….</a:t>
              </a:r>
              <a:endParaRPr lang="ko-KR" altLang="en-US"/>
            </a:p>
          </p:txBody>
        </p:sp>
        <p:cxnSp>
          <p:nvCxnSpPr>
            <p:cNvPr id="59" name="구부러진 연결선 43"/>
            <p:cNvCxnSpPr>
              <a:stCxn id="26" idx="3"/>
              <a:endCxn id="25" idx="3"/>
            </p:cNvCxnSpPr>
            <p:nvPr/>
          </p:nvCxnSpPr>
          <p:spPr>
            <a:xfrm flipH="1" flipV="1">
              <a:off x="2769342" y="5025081"/>
              <a:ext cx="72009" cy="852191"/>
            </a:xfrm>
            <a:prstGeom prst="curvedConnector3">
              <a:avLst>
                <a:gd name="adj1" fmla="val -317460"/>
              </a:avLst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2265287" y="4221088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61" name="Picture 30" descr="카메라 - 무료 전자개 아이콘"/>
            <p:cNvPicPr>
              <a:picLocks noChangeAspect="1" noChangeArrowheads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2265287" y="2827013"/>
              <a:ext cx="576064" cy="576064"/>
            </a:xfrm>
            <a:prstGeom prst="rect">
              <a:avLst/>
            </a:prstGeom>
            <a:noFill/>
          </p:spPr>
        </p:pic>
        <p:grpSp>
          <p:nvGrpSpPr>
            <p:cNvPr id="62" name="그룹 145"/>
            <p:cNvGrpSpPr/>
            <p:nvPr/>
          </p:nvGrpSpPr>
          <p:grpSpPr>
            <a:xfrm rot="0">
              <a:off x="5793678" y="2996952"/>
              <a:ext cx="952500" cy="819150"/>
              <a:chOff x="5292080" y="2924944"/>
              <a:chExt cx="952500" cy="819150"/>
            </a:xfrm>
          </p:grpSpPr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/>
              <a:stretch>
                <a:fillRect/>
              </a:stretch>
            </p:blipFill>
            <p:spPr>
              <a:xfrm>
                <a:off x="5292080" y="2924944"/>
                <a:ext cx="952500" cy="8191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64" name="TextBox 147"/>
              <p:cNvSpPr txBox="1"/>
              <p:nvPr/>
            </p:nvSpPr>
            <p:spPr>
              <a:xfrm>
                <a:off x="5508104" y="3111849"/>
                <a:ext cx="520959" cy="376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>
                    <a:solidFill>
                      <a:srgbClr val="ffff00"/>
                    </a:solidFill>
                  </a:rPr>
                  <a:t>  </a:t>
                </a:r>
                <a:r>
                  <a:rPr lang="en-US" altLang="ko-KR" sz="1500">
                    <a:solidFill>
                      <a:srgbClr val="ffff00"/>
                    </a:solidFill>
                  </a:rPr>
                  <a:t>WAS</a:t>
                </a:r>
                <a:endParaRPr lang="en-US" altLang="ko-KR" sz="1500">
                  <a:solidFill>
                    <a:srgbClr val="ffff00"/>
                  </a:solidFill>
                </a:endParaRPr>
              </a:p>
              <a:p>
                <a:pPr lvl="0">
                  <a:defRPr/>
                </a:pPr>
                <a:r>
                  <a:rPr lang="en-US" altLang="ko-KR" sz="1500">
                    <a:solidFill>
                      <a:srgbClr val="ffff00"/>
                    </a:solidFill>
                  </a:rPr>
                  <a:t>(Nginx)</a:t>
                </a:r>
                <a:endParaRPr lang="ko-KR" altLang="en-US" sz="150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65" name="TextBox 148"/>
            <p:cNvSpPr txBox="1"/>
            <p:nvPr/>
          </p:nvSpPr>
          <p:spPr>
            <a:xfrm>
              <a:off x="6927004" y="3501588"/>
              <a:ext cx="1832507" cy="184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:</a:t>
              </a:r>
              <a:r>
                <a:rPr lang="ko-KR" altLang="en-US" sz="1200"/>
                <a:t>개체탐지</a:t>
              </a:r>
              <a:r>
                <a:rPr lang="en-US" altLang="ko-KR" sz="1200"/>
                <a:t>,</a:t>
              </a:r>
              <a:r>
                <a:rPr lang="ko-KR" altLang="en-US" sz="1200"/>
                <a:t>병충해감지</a:t>
              </a:r>
              <a:r>
                <a:rPr lang="en-US" altLang="ko-KR" sz="1200"/>
                <a:t>,</a:t>
              </a:r>
              <a:r>
                <a:rPr lang="ko-KR" altLang="en-US" sz="1200"/>
                <a:t>기형과검출</a:t>
              </a:r>
              <a:endParaRPr lang="ko-KR" altLang="en-US" sz="1200"/>
            </a:p>
          </p:txBody>
        </p:sp>
        <p:cxnSp>
          <p:nvCxnSpPr>
            <p:cNvPr id="66" name="구부러진 연결선 43"/>
            <p:cNvCxnSpPr>
              <a:stCxn id="11" idx="1"/>
              <a:endCxn id="31" idx="2"/>
            </p:cNvCxnSpPr>
            <p:nvPr/>
          </p:nvCxnSpPr>
          <p:spPr>
            <a:xfrm rot="5400000" flipH="1" flipV="1">
              <a:off x="7068020" y="4623146"/>
              <a:ext cx="581000" cy="7751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51"/>
            <p:cNvSpPr txBox="1"/>
            <p:nvPr/>
          </p:nvSpPr>
          <p:spPr>
            <a:xfrm>
              <a:off x="6692924" y="1773395"/>
              <a:ext cx="733086" cy="186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r>
                <a:rPr lang="en-US" altLang="ko-KR" sz="1200"/>
                <a:t>, </a:t>
              </a:r>
              <a:r>
                <a:rPr lang="ko-KR" altLang="en-US" sz="1200"/>
                <a:t>동화상</a:t>
              </a:r>
              <a:endParaRPr lang="ko-KR" altLang="en-US" sz="1200"/>
            </a:p>
          </p:txBody>
        </p:sp>
        <p:sp>
          <p:nvSpPr>
            <p:cNvPr id="68" name="TextBox 152"/>
            <p:cNvSpPr txBox="1"/>
            <p:nvPr/>
          </p:nvSpPr>
          <p:spPr>
            <a:xfrm>
              <a:off x="5793678" y="1844824"/>
              <a:ext cx="389850" cy="187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</a:t>
              </a:r>
              <a:endParaRPr lang="ko-KR" altLang="en-US" sz="1200"/>
            </a:p>
          </p:txBody>
        </p:sp>
        <p:sp>
          <p:nvSpPr>
            <p:cNvPr id="69" name="TextBox 153"/>
            <p:cNvSpPr txBox="1"/>
            <p:nvPr/>
          </p:nvSpPr>
          <p:spPr>
            <a:xfrm>
              <a:off x="7377398" y="4244910"/>
              <a:ext cx="18473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800"/>
            </a:p>
          </p:txBody>
        </p:sp>
        <p:sp>
          <p:nvSpPr>
            <p:cNvPr id="70" name="순서도: 순차적 액세스 저장소 159"/>
            <p:cNvSpPr/>
            <p:nvPr/>
          </p:nvSpPr>
          <p:spPr>
            <a:xfrm>
              <a:off x="5292080" y="5229200"/>
              <a:ext cx="936104" cy="828672"/>
            </a:xfrm>
            <a:prstGeom prst="flowChartMagneticTape">
              <a:avLst/>
            </a:prstGeom>
            <a:ln w="1905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anchor="ctr"/>
            <a:lstStyle/>
            <a:p>
              <a:pPr algn="ctr">
                <a:defRPr/>
              </a:pPr>
              <a:r>
                <a:rPr lang="en-US" altLang="ko-KR"/>
                <a:t>File System</a:t>
              </a:r>
              <a:endParaRPr lang="ko-KR" altLang="en-US"/>
            </a:p>
          </p:txBody>
        </p:sp>
        <p:cxnSp>
          <p:nvCxnSpPr>
            <p:cNvPr id="71" name="구부러진 연결선 43"/>
            <p:cNvCxnSpPr>
              <a:stCxn id="13" idx="1"/>
              <a:endCxn id="25" idx="3"/>
            </p:cNvCxnSpPr>
            <p:nvPr/>
          </p:nvCxnSpPr>
          <p:spPr>
            <a:xfrm flipH="1">
              <a:off x="2769342" y="4003208"/>
              <a:ext cx="1535839" cy="102187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68"/>
            <p:cNvSpPr txBox="1"/>
            <p:nvPr/>
          </p:nvSpPr>
          <p:spPr>
            <a:xfrm>
              <a:off x="2627782" y="4941748"/>
              <a:ext cx="912028" cy="186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Subscribe:refresh</a:t>
              </a:r>
              <a:endParaRPr lang="ko-KR" altLang="en-US" sz="1200"/>
            </a:p>
          </p:txBody>
        </p:sp>
        <p:sp>
          <p:nvSpPr>
            <p:cNvPr id="73" name="TextBox 69"/>
            <p:cNvSpPr txBox="1"/>
            <p:nvPr/>
          </p:nvSpPr>
          <p:spPr>
            <a:xfrm>
              <a:off x="2843807" y="4725724"/>
              <a:ext cx="1010329" cy="185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Publish:</a:t>
              </a:r>
              <a:r>
                <a:rPr lang="ko-KR" altLang="en-US" sz="1200"/>
                <a:t>상태이미지</a:t>
              </a:r>
              <a:endParaRPr lang="ko-KR" altLang="en-US" sz="1200"/>
            </a:p>
          </p:txBody>
        </p:sp>
        <p:sp>
          <p:nvSpPr>
            <p:cNvPr id="74" name="TextBox 70"/>
            <p:cNvSpPr txBox="1"/>
            <p:nvPr/>
          </p:nvSpPr>
          <p:spPr>
            <a:xfrm>
              <a:off x="2915815" y="5733257"/>
              <a:ext cx="871645" cy="18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상태이미지생성</a:t>
              </a:r>
              <a:endParaRPr lang="ko-KR" altLang="en-US" sz="1200"/>
            </a:p>
          </p:txBody>
        </p:sp>
        <p:cxnSp>
          <p:nvCxnSpPr>
            <p:cNvPr id="75" name="구부러진 연결선 43"/>
            <p:cNvCxnSpPr>
              <a:endCxn id="70" idx="1"/>
            </p:cNvCxnSpPr>
            <p:nvPr/>
          </p:nvCxnSpPr>
          <p:spPr>
            <a:xfrm rot="16200000" flipH="1">
              <a:off x="4615482" y="4966962"/>
              <a:ext cx="1020844" cy="332318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8"/>
            <p:cNvSpPr txBox="1"/>
            <p:nvPr/>
          </p:nvSpPr>
          <p:spPr>
            <a:xfrm>
              <a:off x="4666459" y="5373214"/>
              <a:ext cx="683102" cy="183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</a:t>
              </a:r>
              <a:endParaRPr lang="ko-KR" altLang="en-US" sz="1200"/>
            </a:p>
          </p:txBody>
        </p:sp>
        <p:cxnSp>
          <p:nvCxnSpPr>
            <p:cNvPr id="77" name="구부러진 연결선 43"/>
            <p:cNvCxnSpPr>
              <a:stCxn id="70" idx="0"/>
              <a:endCxn id="63" idx="2"/>
            </p:cNvCxnSpPr>
            <p:nvPr/>
          </p:nvCxnSpPr>
          <p:spPr>
            <a:xfrm rot="5400000" flipH="1" flipV="1">
              <a:off x="5308481" y="4267753"/>
              <a:ext cx="1413098" cy="5097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82"/>
            <p:cNvSpPr txBox="1"/>
            <p:nvPr/>
          </p:nvSpPr>
          <p:spPr>
            <a:xfrm>
              <a:off x="5508102" y="4797152"/>
              <a:ext cx="679658" cy="1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상태이미지</a:t>
              </a:r>
              <a:endParaRPr lang="ko-KR" altLang="en-US" sz="1200"/>
            </a:p>
          </p:txBody>
        </p:sp>
        <p:cxnSp>
          <p:nvCxnSpPr>
            <p:cNvPr id="79" name="구부러진 연결선 43"/>
            <p:cNvCxnSpPr>
              <a:stCxn id="70" idx="0"/>
              <a:endCxn id="69" idx="1"/>
            </p:cNvCxnSpPr>
            <p:nvPr/>
          </p:nvCxnSpPr>
          <p:spPr>
            <a:xfrm rot="5400000" flipH="1" flipV="1">
              <a:off x="6130481" y="3982283"/>
              <a:ext cx="876568" cy="1617266"/>
            </a:xfrm>
            <a:prstGeom prst="curvedConnector2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"/>
          <p:cNvSpPr txBox="1"/>
          <p:nvPr/>
        </p:nvSpPr>
        <p:spPr>
          <a:xfrm>
            <a:off x="5562600" y="190500"/>
            <a:ext cx="9677400" cy="1303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</a:rPr>
              <a:t>시스템구성</a:t>
            </a: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rgbClr val="289b6e"/>
                </a:solidFill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rgbClr val="289b6e"/>
                </a:solidFill>
              </a:rPr>
              <a:t>실행</a:t>
            </a: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rgbClr val="289b6e"/>
                </a:solidFill>
              </a:rPr>
              <a:t>)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rgbClr val="289b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5029200" y="342900"/>
            <a:ext cx="82295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accent5"/>
                </a:solidFill>
              </a:rPr>
              <a:t>요구분석</a:t>
            </a:r>
            <a:endParaRPr lang="ko-KR" altLang="en-US" sz="8000">
              <a:solidFill>
                <a:schemeClr val="accent5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986537" y="1575028"/>
          <a:ext cx="14314924" cy="8445272"/>
        </p:xfrm>
        <a:graphic>
          <a:graphicData uri="http://schemas.openxmlformats.org/drawingml/2006/table">
            <a:tbl>
              <a:tblPr firstRow="1" bandRow="1"/>
              <a:tblGrid>
                <a:gridCol w="1355341"/>
                <a:gridCol w="11204191"/>
                <a:gridCol w="1755392"/>
              </a:tblGrid>
              <a:tr h="35721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소규모 공장형 스마트 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가정 설치형 스마트팜 운영자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시스템을 관리하는 관리자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1016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목표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소규모 스마트 팜을 구성하여 일반 가정 또는 소규모 도시농장에 보급하고 경험이없는 농장주에게 학습된 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ML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을 사용하여 최적의 경작 정보를 제공하여 작물이 최상의 상태를 유지하도록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b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어디서든 내 농장의 상태를 확인할 수 있고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환경을 통제할 수 있도록 인터페이스를 제공한다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필요한 경우 자동으로 제어하도록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9253">
                <a:tc gridSpan="2"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기본기능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기능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구분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5721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사용자가 시스템에 접속하여 회원 가입을 하고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로그아웃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정보관리를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로그인한 사용자에 따라 관리자 메뉴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사용자 메뉴를 분리한다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3317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스마트팜 운영자는 모바일로 또는 웹페이지로 접속하여 현재 내 농장의 현재 상태를 확인할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관리하는 스마트팜의 목록을 등록하여 하나이상의 농장을 관리할 수 있다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3317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농장주는 모바일로 또는 웹페이지로 접속하여 현재 내 농장의 목록을 조회하고 선택된 농장의 상세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농장의 온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습도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양액 등의 농장정보를 확인하여 농장의 상태를 변경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내 농장 작물의 실시간 영상에 작물의 상태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 정보를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</a:tr>
              <a:tr h="269253">
                <a:tc gridSpan="2"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 Site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관리기능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가입한 회원의 정보를 조회하고 사용자 권한을 조정할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evidenct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3317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회원의 농작물을 상태를 확인하고 학습된 병해충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생육 정보에 따라 농장주에게 작업 가이드를 전송한다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33174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각 회원들의 스마트 팜으로 부터 생육정보 및 환경정보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실시간 작물상태 이미지를 전송 받아 저장하고 일정 기간마다 해당 데이터를 학습한다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작물의 상태별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병해충의 이미지등을 학습하여 작물의 상태를 판별하도록한다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hidden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9253"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158" tIns="6158" rIns="6158" bIns="0" anchor="ctr" anchorCtr="0"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158" marR="6158" marT="6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1258</ep:Words>
  <ep:PresentationFormat>On-screen Show (4:3)</ep:PresentationFormat>
  <ep:Paragraphs>88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요구분석</vt:lpstr>
      <vt:lpstr>슬라이드 10</vt:lpstr>
      <vt:lpstr>UI 설계</vt:lpstr>
      <vt:lpstr>IOT 설계</vt:lpstr>
      <vt:lpstr>IOT 설계</vt:lpstr>
      <vt:lpstr>DB 설계</vt:lpstr>
      <vt:lpstr>슬라이드 15</vt:lpstr>
      <vt:lpstr>슬라이드 16</vt:lpstr>
      <vt:lpstr>슬라이드 17</vt:lpstr>
      <vt:lpstr>슬라이드 18</vt:lpstr>
      <vt:lpstr>슬라이드 19</vt:lpstr>
      <vt:lpstr>DB 설계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2023-07-03T11:56:15.000</dcterms:created>
  <dc:creator>officegen</dc:creator>
  <cp:lastModifiedBy>sinja</cp:lastModifiedBy>
  <dcterms:modified xsi:type="dcterms:W3CDTF">2023-07-03T08:49:50.830</dcterms:modified>
  <cp:revision>29</cp:revision>
  <cp:version/>
</cp:coreProperties>
</file>